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8" r:id="rId9"/>
    <p:sldId id="277" r:id="rId10"/>
    <p:sldId id="281" r:id="rId11"/>
    <p:sldId id="280" r:id="rId12"/>
    <p:sldId id="274" r:id="rId13"/>
    <p:sldId id="275" r:id="rId14"/>
    <p:sldId id="282" r:id="rId15"/>
    <p:sldId id="279" r:id="rId16"/>
    <p:sldId id="278" r:id="rId17"/>
    <p:sldId id="284" r:id="rId18"/>
    <p:sldId id="285" r:id="rId19"/>
    <p:sldId id="266" r:id="rId20"/>
    <p:sldId id="267" r:id="rId21"/>
    <p:sldId id="271" r:id="rId22"/>
    <p:sldId id="272" r:id="rId23"/>
    <p:sldId id="273" r:id="rId24"/>
    <p:sldId id="269" r:id="rId25"/>
    <p:sldId id="270" r:id="rId26"/>
    <p:sldId id="276" r:id="rId27"/>
    <p:sldId id="262" r:id="rId28"/>
    <p:sldId id="263" r:id="rId29"/>
    <p:sldId id="264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66FF66"/>
    <a:srgbClr val="000099"/>
    <a:srgbClr val="6666FF"/>
    <a:srgbClr val="0066CC"/>
    <a:srgbClr val="CC0000"/>
    <a:srgbClr val="339933"/>
    <a:srgbClr val="CC3300"/>
    <a:srgbClr val="A50021"/>
    <a:srgbClr val="33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73" d="100"/>
          <a:sy n="73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2BFC-8079-495B-9050-5368AE456504}" type="datetimeFigureOut">
              <a:rPr lang="pl-PL" smtClean="0"/>
              <a:pPr/>
              <a:t>2014-05-30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6E78-42AC-4DE9-8671-239B10470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2BFC-8079-495B-9050-5368AE456504}" type="datetimeFigureOut">
              <a:rPr lang="pl-PL" smtClean="0"/>
              <a:pPr/>
              <a:t>2014-05-30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6E78-42AC-4DE9-8671-239B10470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2BFC-8079-495B-9050-5368AE456504}" type="datetimeFigureOut">
              <a:rPr lang="pl-PL" smtClean="0"/>
              <a:pPr/>
              <a:t>2014-05-30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6E78-42AC-4DE9-8671-239B10470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2BFC-8079-495B-9050-5368AE456504}" type="datetimeFigureOut">
              <a:rPr lang="pl-PL" smtClean="0"/>
              <a:pPr/>
              <a:t>2014-05-30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6E78-42AC-4DE9-8671-239B10470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2BFC-8079-495B-9050-5368AE456504}" type="datetimeFigureOut">
              <a:rPr lang="pl-PL" smtClean="0"/>
              <a:pPr/>
              <a:t>2014-05-30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6E78-42AC-4DE9-8671-239B10470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2BFC-8079-495B-9050-5368AE456504}" type="datetimeFigureOut">
              <a:rPr lang="pl-PL" smtClean="0"/>
              <a:pPr/>
              <a:t>2014-05-30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6E78-42AC-4DE9-8671-239B10470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2BFC-8079-495B-9050-5368AE456504}" type="datetimeFigureOut">
              <a:rPr lang="pl-PL" smtClean="0"/>
              <a:pPr/>
              <a:t>2014-05-30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6E78-42AC-4DE9-8671-239B10470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2BFC-8079-495B-9050-5368AE456504}" type="datetimeFigureOut">
              <a:rPr lang="pl-PL" smtClean="0"/>
              <a:pPr/>
              <a:t>2014-05-30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6E78-42AC-4DE9-8671-239B10470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2BFC-8079-495B-9050-5368AE456504}" type="datetimeFigureOut">
              <a:rPr lang="pl-PL" smtClean="0"/>
              <a:pPr/>
              <a:t>2014-05-30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6E78-42AC-4DE9-8671-239B10470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2BFC-8079-495B-9050-5368AE456504}" type="datetimeFigureOut">
              <a:rPr lang="pl-PL" smtClean="0"/>
              <a:pPr/>
              <a:t>2014-05-30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6E78-42AC-4DE9-8671-239B10470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2BFC-8079-495B-9050-5368AE456504}" type="datetimeFigureOut">
              <a:rPr lang="pl-PL" smtClean="0"/>
              <a:pPr/>
              <a:t>2014-05-30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806E78-42AC-4DE9-8671-239B10470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72BFC-8079-495B-9050-5368AE456504}" type="datetimeFigureOut">
              <a:rPr lang="pl-PL" smtClean="0"/>
              <a:pPr/>
              <a:t>2014-05-30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06E78-42AC-4DE9-8671-239B10470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218258"/>
          </a:xfrm>
        </p:spPr>
        <p:txBody>
          <a:bodyPr>
            <a:normAutofit/>
          </a:bodyPr>
          <a:lstStyle/>
          <a:p>
            <a:r>
              <a:rPr lang="pl-PL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ejaVu Serif Condensed" pitchFamily="18" charset="0"/>
                <a:ea typeface="DejaVu Serif Condensed" pitchFamily="18" charset="0"/>
              </a:rPr>
              <a:t>REGION I POWIAT SKARŻYSKI </a:t>
            </a:r>
            <a:br>
              <a:rPr lang="pl-PL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ejaVu Serif Condensed" pitchFamily="18" charset="0"/>
                <a:ea typeface="DejaVu Serif Condensed" pitchFamily="18" charset="0"/>
              </a:rPr>
            </a:br>
            <a:r>
              <a:rPr lang="pl-PL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DejaVu Serif Condensed" pitchFamily="18" charset="0"/>
                <a:ea typeface="DejaVu Serif Condensed" pitchFamily="18" charset="0"/>
              </a:rPr>
              <a:t>W PUBLIKACJACH</a:t>
            </a:r>
            <a:endParaRPr lang="pl-PL" b="1" dirty="0">
              <a:ln w="12700">
                <a:solidFill>
                  <a:schemeClr val="tx2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DejaVu Serif Condensed" pitchFamily="18" charset="0"/>
              <a:ea typeface="DejaVu Serif Condensed" pitchFamily="18" charset="0"/>
            </a:endParaRPr>
          </a:p>
        </p:txBody>
      </p:sp>
      <p:pic>
        <p:nvPicPr>
          <p:cNvPr id="14" name="Symbol zastępczy zawartości 13" descr="open-boek-927340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1118" b="9826"/>
          <a:stretch>
            <a:fillRect/>
          </a:stretch>
        </p:blipFill>
        <p:spPr>
          <a:xfrm>
            <a:off x="1475656" y="2780928"/>
            <a:ext cx="5890661" cy="3888432"/>
          </a:xfrm>
          <a:solidFill>
            <a:schemeClr val="accent2">
              <a:lumMod val="40000"/>
              <a:lumOff val="60000"/>
            </a:schemeClr>
          </a:solidFill>
        </p:spPr>
      </p:pic>
      <p:pic>
        <p:nvPicPr>
          <p:cNvPr id="13316" name="Picture 4" descr="http://www.skarzysko.pl/images/herb_skarzyska.png"/>
          <p:cNvPicPr>
            <a:picLocks noChangeAspect="1" noChangeArrowheads="1"/>
          </p:cNvPicPr>
          <p:nvPr/>
        </p:nvPicPr>
        <p:blipFill>
          <a:blip r:embed="rId3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2699792" y="3501008"/>
            <a:ext cx="1284734" cy="1284734"/>
          </a:xfrm>
          <a:prstGeom prst="rect">
            <a:avLst/>
          </a:prstGeom>
          <a:noFill/>
        </p:spPr>
      </p:pic>
      <p:pic>
        <p:nvPicPr>
          <p:cNvPr id="13320" name="Picture 8" descr="Herb Powiatu Skarżyskiego"/>
          <p:cNvPicPr>
            <a:picLocks noChangeAspect="1" noChangeArrowheads="1"/>
          </p:cNvPicPr>
          <p:nvPr/>
        </p:nvPicPr>
        <p:blipFill>
          <a:blip r:embed="rId4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5004048" y="3429000"/>
            <a:ext cx="1243775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>
                <a:alpha val="64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pl-PL" sz="2000" b="1" dirty="0" smtClean="0">
                <a:latin typeface="Bookman Old Style" pitchFamily="18" charset="0"/>
              </a:rPr>
              <a:t>Kita Mieczysław : Ja tam byłem . – Oświęcim : Państwowe Muzeum Auschwitz – Birkenau, 2009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err="1" smtClean="0">
                <a:latin typeface="Bookman Old Style" pitchFamily="18" charset="0"/>
              </a:rPr>
              <a:t>Syg</a:t>
            </a:r>
            <a:r>
              <a:rPr lang="pl-PL" sz="2000" b="1" dirty="0" smtClean="0">
                <a:latin typeface="Bookman Old Style" pitchFamily="18" charset="0"/>
              </a:rPr>
              <a:t>. 36643</a:t>
            </a:r>
            <a:endParaRPr lang="pl-PL" sz="20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93307"/>
          </a:xfrm>
          <a:ln w="57150">
            <a:solidFill>
              <a:schemeClr val="bg2">
                <a:lumMod val="50000"/>
              </a:schemeClr>
            </a:solidFill>
          </a:ln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400" dirty="0" smtClean="0">
                <a:latin typeface="Cambria" pitchFamily="18" charset="0"/>
              </a:rPr>
              <a:t>Książka ta stanowi prawdziwe wspomnienia związanego z regionem skarżyskim Mieczysława Kity. Autor był więźniem obozu Auschwitz, </a:t>
            </a:r>
            <a:r>
              <a:rPr lang="pl-PL" sz="2400" dirty="0" err="1" smtClean="0">
                <a:latin typeface="Cambria" pitchFamily="18" charset="0"/>
              </a:rPr>
              <a:t>Neuengamme</a:t>
            </a:r>
            <a:r>
              <a:rPr lang="pl-PL" sz="2400" dirty="0" smtClean="0">
                <a:latin typeface="Cambria" pitchFamily="18" charset="0"/>
              </a:rPr>
              <a:t>, Gross – </a:t>
            </a:r>
            <a:r>
              <a:rPr lang="pl-PL" sz="2400" dirty="0" err="1" smtClean="0">
                <a:latin typeface="Cambria" pitchFamily="18" charset="0"/>
              </a:rPr>
              <a:t>Rosen</a:t>
            </a:r>
            <a:r>
              <a:rPr lang="pl-PL" sz="2400" dirty="0" smtClean="0">
                <a:latin typeface="Cambria" pitchFamily="18" charset="0"/>
              </a:rPr>
              <a:t>, </a:t>
            </a:r>
            <a:r>
              <a:rPr lang="pl-PL" sz="2400" dirty="0" err="1" smtClean="0">
                <a:latin typeface="Cambria" pitchFamily="18" charset="0"/>
              </a:rPr>
              <a:t>Flossenburg</a:t>
            </a:r>
            <a:r>
              <a:rPr lang="pl-PL" sz="2400" dirty="0" smtClean="0">
                <a:latin typeface="Cambria" pitchFamily="18" charset="0"/>
              </a:rPr>
              <a:t> – </a:t>
            </a:r>
            <a:r>
              <a:rPr lang="pl-PL" sz="2400" dirty="0" err="1" smtClean="0">
                <a:latin typeface="Cambria" pitchFamily="18" charset="0"/>
              </a:rPr>
              <a:t>Hersbruck</a:t>
            </a:r>
            <a:r>
              <a:rPr lang="pl-PL" sz="2400" dirty="0" smtClean="0">
                <a:latin typeface="Cambria" pitchFamily="18" charset="0"/>
              </a:rPr>
              <a:t> i Dachau.</a:t>
            </a:r>
            <a:endParaRPr lang="pl-PL" dirty="0"/>
          </a:p>
        </p:txBody>
      </p:sp>
      <p:pic>
        <p:nvPicPr>
          <p:cNvPr id="5" name="Symbol zastępczy zawartości 4" descr="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1916832"/>
            <a:ext cx="2834504" cy="4525963"/>
          </a:xfrm>
          <a:ln w="76200">
            <a:solidFill>
              <a:schemeClr val="tx1">
                <a:lumMod val="50000"/>
                <a:lumOff val="50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ln w="38100" cap="flat">
            <a:solidFill>
              <a:srgbClr val="00B050"/>
            </a:solidFill>
            <a:prstDash val="sysDash"/>
            <a:round/>
          </a:ln>
        </p:spPr>
        <p:txBody>
          <a:bodyPr>
            <a:normAutofit fontScale="90000"/>
          </a:bodyPr>
          <a:lstStyle/>
          <a:p>
            <a:pPr algn="l"/>
            <a:r>
              <a:rPr lang="pl-PL" sz="2000" b="1" dirty="0" smtClean="0">
                <a:latin typeface="Bookman Old Style" pitchFamily="18" charset="0"/>
              </a:rPr>
              <a:t>Ksiądz Profesor Włodzimierz </a:t>
            </a:r>
            <a:r>
              <a:rPr lang="pl-PL" sz="2000" b="1" dirty="0" err="1" smtClean="0">
                <a:latin typeface="Bookman Old Style" pitchFamily="18" charset="0"/>
              </a:rPr>
              <a:t>Sedlak</a:t>
            </a:r>
            <a:r>
              <a:rPr lang="pl-PL" sz="2000" b="1" dirty="0" smtClean="0">
                <a:latin typeface="Bookman Old Style" pitchFamily="18" charset="0"/>
              </a:rPr>
              <a:t> „… sercem Skarżyszczanin” : w 100-lecie urodzin / pod red. Ryszarda Sowy . – Skarżysko – Kamienna : Powiatowa i Miejska Biblioteka Publiczna w Skarżysku – Kam.; PiS Agencja Wydawniczo – Poligraficzna, 2011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err="1" smtClean="0">
                <a:latin typeface="Bookman Old Style" pitchFamily="18" charset="0"/>
              </a:rPr>
              <a:t>Syg</a:t>
            </a:r>
            <a:r>
              <a:rPr lang="pl-PL" sz="2000" b="1" dirty="0" smtClean="0">
                <a:latin typeface="Bookman Old Style" pitchFamily="18" charset="0"/>
              </a:rPr>
              <a:t>. 36646 </a:t>
            </a:r>
            <a:endParaRPr lang="pl-PL" sz="20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4038600" cy="4464496"/>
          </a:xfrm>
          <a:ln w="57150">
            <a:solidFill>
              <a:srgbClr val="92D050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400" dirty="0" smtClean="0">
                <a:latin typeface="Cambria" pitchFamily="18" charset="0"/>
              </a:rPr>
              <a:t>Publikacja ta jest poświęcona ks. prof. Włodzimierzowi </a:t>
            </a:r>
            <a:r>
              <a:rPr lang="pl-PL" sz="2400" dirty="0" err="1" smtClean="0">
                <a:latin typeface="Cambria" pitchFamily="18" charset="0"/>
              </a:rPr>
              <a:t>Sedlakowi</a:t>
            </a:r>
            <a:r>
              <a:rPr lang="pl-PL" sz="2400" dirty="0" smtClean="0">
                <a:latin typeface="Cambria" pitchFamily="18" charset="0"/>
              </a:rPr>
              <a:t>. W książce zamieszczone zostały wspomnienia osób znających ks. Profesora. Można tu znaleźć także materiały źródłowe, informacje o konkursie dla uczniów, spis książek autorstwa ks. prof. </a:t>
            </a:r>
            <a:r>
              <a:rPr lang="pl-PL" sz="2400" dirty="0" err="1" smtClean="0">
                <a:latin typeface="Cambria" pitchFamily="18" charset="0"/>
              </a:rPr>
              <a:t>Sedlaka</a:t>
            </a:r>
            <a:r>
              <a:rPr lang="pl-PL" sz="2400" dirty="0" smtClean="0">
                <a:latin typeface="Cambria" pitchFamily="18" charset="0"/>
              </a:rPr>
              <a:t>.</a:t>
            </a:r>
            <a:endParaRPr lang="pl-PL" dirty="0"/>
          </a:p>
        </p:txBody>
      </p:sp>
      <p:pic>
        <p:nvPicPr>
          <p:cNvPr id="5" name="Symbol zastępczy zawartości 4" descr="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060848"/>
            <a:ext cx="3119141" cy="4525963"/>
          </a:xfrm>
          <a:prstGeom prst="rect">
            <a:avLst/>
          </a:prstGeom>
          <a:ln>
            <a:solidFill>
              <a:srgbClr val="B8CA0E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>
                <a:alpha val="83000"/>
              </a:srgbClr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ln w="38100">
            <a:solidFill>
              <a:srgbClr val="CC0066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l"/>
            <a:r>
              <a:rPr lang="pl-PL" sz="2000" b="1" dirty="0" smtClean="0">
                <a:latin typeface="Bookman Old Style" pitchFamily="18" charset="0"/>
              </a:rPr>
              <a:t>Kuliński Ireneusz : Nad Czarną, Barbarką i Kamienną : Konno, rowerem, kajakiem i samochodem . – PiS Agencja Wydawniczo – Poligraficzna, 2012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err="1" smtClean="0">
                <a:latin typeface="Bookman Old Style" pitchFamily="18" charset="0"/>
              </a:rPr>
              <a:t>Syg</a:t>
            </a:r>
            <a:r>
              <a:rPr lang="pl-PL" sz="2000" b="1" dirty="0" smtClean="0">
                <a:latin typeface="Bookman Old Style" pitchFamily="18" charset="0"/>
              </a:rPr>
              <a:t>. 36748</a:t>
            </a:r>
            <a:endParaRPr lang="pl-PL" sz="20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1"/>
          </a:xfrm>
          <a:ln>
            <a:solidFill>
              <a:schemeClr val="accent3">
                <a:lumMod val="75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400" dirty="0" smtClean="0">
                <a:latin typeface="Cambria" pitchFamily="18" charset="0"/>
              </a:rPr>
              <a:t>Tematem opracowania są rzeki Kamienna, Czarna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i Barbarka, których brzegami autor wędrował przez wiele lat. Jak podaje autor jest to przewodnik dla turysty indywidualnego, który rzadko korzysta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z wytyczonych szlaków turystycznych.</a:t>
            </a:r>
            <a:endParaRPr lang="pl-PL" sz="2400" dirty="0">
              <a:latin typeface="Cambria" pitchFamily="18" charset="0"/>
            </a:endParaRPr>
          </a:p>
        </p:txBody>
      </p:sp>
      <p:pic>
        <p:nvPicPr>
          <p:cNvPr id="5" name="Symbol zastępczy zawartości 4" descr="1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844824"/>
            <a:ext cx="3195978" cy="45259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ln w="57150">
            <a:solidFill>
              <a:srgbClr val="008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pl-PL" sz="2000" b="1" dirty="0" smtClean="0">
                <a:latin typeface="Bookman Old Style" pitchFamily="18" charset="0"/>
              </a:rPr>
              <a:t>Kuliński Ireneusz : Ścieżkami Powiatu Skarżyskiego : pieszo 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smtClean="0">
                <a:latin typeface="Bookman Old Style" pitchFamily="18" charset="0"/>
              </a:rPr>
              <a:t>i rowerem . – Skarżysko – Kamienna : Starostwo Powiatowe 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smtClean="0">
                <a:latin typeface="Bookman Old Style" pitchFamily="18" charset="0"/>
              </a:rPr>
              <a:t>w Skarżysku – Kamiennej; PiS Agencja Wydawniczo – Poligraficzna, 2010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err="1" smtClean="0">
                <a:latin typeface="Bookman Old Style" pitchFamily="18" charset="0"/>
              </a:rPr>
              <a:t>Syg</a:t>
            </a:r>
            <a:r>
              <a:rPr lang="pl-PL" sz="2000" b="1" dirty="0" smtClean="0">
                <a:latin typeface="Bookman Old Style" pitchFamily="18" charset="0"/>
              </a:rPr>
              <a:t>. 36193</a:t>
            </a:r>
            <a:endParaRPr lang="pl-PL" sz="20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93307"/>
          </a:xfrm>
          <a:ln w="57150">
            <a:solidFill>
              <a:srgbClr val="009900"/>
            </a:solidFill>
          </a:ln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400" dirty="0" smtClean="0">
                <a:latin typeface="Cambria" pitchFamily="18" charset="0"/>
              </a:rPr>
              <a:t>Książka stanowi uzupełnienie do przewodnika „Pieszo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i rowerem po powiecie skarżyskim” tego autora. Publikacja przedstawia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w interesujący sposób najciekawsze zakątki powiatu skarżyskiego.</a:t>
            </a:r>
            <a:endParaRPr lang="pl-PL" dirty="0"/>
          </a:p>
        </p:txBody>
      </p:sp>
      <p:pic>
        <p:nvPicPr>
          <p:cNvPr id="5" name="Symbol zastępczy zawartości 4" descr="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988840"/>
            <a:ext cx="3202197" cy="43819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l"/>
            <a:r>
              <a:rPr lang="pl-PL" sz="2000" b="1" dirty="0" smtClean="0">
                <a:latin typeface="Bookman Old Style" pitchFamily="18" charset="0"/>
              </a:rPr>
              <a:t>Lewicka Ewa, Marta </a:t>
            </a:r>
            <a:r>
              <a:rPr lang="pl-PL" sz="2000" b="1" dirty="0" err="1" smtClean="0">
                <a:latin typeface="Bookman Old Style" pitchFamily="18" charset="0"/>
              </a:rPr>
              <a:t>Boszczyk</a:t>
            </a:r>
            <a:r>
              <a:rPr lang="pl-PL" sz="2000" b="1" dirty="0" smtClean="0">
                <a:latin typeface="Bookman Old Style" pitchFamily="18" charset="0"/>
              </a:rPr>
              <a:t> : Włodzimierz </a:t>
            </a:r>
            <a:r>
              <a:rPr lang="pl-PL" sz="2000" b="1" dirty="0" err="1" smtClean="0">
                <a:latin typeface="Bookman Old Style" pitchFamily="18" charset="0"/>
              </a:rPr>
              <a:t>Sedlak</a:t>
            </a:r>
            <a:r>
              <a:rPr lang="pl-PL" sz="2000" b="1" dirty="0" smtClean="0">
                <a:latin typeface="Bookman Old Style" pitchFamily="18" charset="0"/>
              </a:rPr>
              <a:t> : bibliografia podmiotowo – przedmiotowa . – Kielce : Pedagogiczna Biblioteka Wojewódzka, 2011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err="1" smtClean="0">
                <a:latin typeface="Bookman Old Style" pitchFamily="18" charset="0"/>
              </a:rPr>
              <a:t>Syg</a:t>
            </a:r>
            <a:r>
              <a:rPr lang="pl-PL" sz="2000" b="1" dirty="0" smtClean="0">
                <a:latin typeface="Bookman Old Style" pitchFamily="18" charset="0"/>
              </a:rPr>
              <a:t>. 36655</a:t>
            </a:r>
            <a:endParaRPr lang="pl-PL" sz="20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38600" cy="439248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400" dirty="0" smtClean="0">
                <a:solidFill>
                  <a:srgbClr val="990000"/>
                </a:solidFill>
                <a:latin typeface="Cambria" pitchFamily="18" charset="0"/>
              </a:rPr>
              <a:t>Bibliografia podmiotowo – przedmiotowa Włodzimierza </a:t>
            </a:r>
            <a:r>
              <a:rPr lang="pl-PL" sz="2400" dirty="0" err="1" smtClean="0">
                <a:solidFill>
                  <a:srgbClr val="990000"/>
                </a:solidFill>
                <a:latin typeface="Cambria" pitchFamily="18" charset="0"/>
              </a:rPr>
              <a:t>Sedlaka</a:t>
            </a:r>
            <a:r>
              <a:rPr lang="pl-PL" sz="2400" dirty="0" smtClean="0">
                <a:solidFill>
                  <a:srgbClr val="990000"/>
                </a:solidFill>
                <a:latin typeface="Cambria" pitchFamily="18" charset="0"/>
              </a:rPr>
              <a:t> została opracowana </a:t>
            </a:r>
            <a:br>
              <a:rPr lang="pl-PL" sz="2400" dirty="0" smtClean="0">
                <a:solidFill>
                  <a:srgbClr val="990000"/>
                </a:solidFill>
                <a:latin typeface="Cambria" pitchFamily="18" charset="0"/>
              </a:rPr>
            </a:br>
            <a:r>
              <a:rPr lang="pl-PL" sz="2400" dirty="0" smtClean="0">
                <a:solidFill>
                  <a:srgbClr val="990000"/>
                </a:solidFill>
                <a:latin typeface="Cambria" pitchFamily="18" charset="0"/>
              </a:rPr>
              <a:t>z okazji przypadającej </a:t>
            </a:r>
            <a:br>
              <a:rPr lang="pl-PL" sz="2400" dirty="0" smtClean="0">
                <a:solidFill>
                  <a:srgbClr val="990000"/>
                </a:solidFill>
                <a:latin typeface="Cambria" pitchFamily="18" charset="0"/>
              </a:rPr>
            </a:br>
            <a:r>
              <a:rPr lang="pl-PL" sz="2400" dirty="0" smtClean="0">
                <a:solidFill>
                  <a:srgbClr val="990000"/>
                </a:solidFill>
                <a:latin typeface="Cambria" pitchFamily="18" charset="0"/>
              </a:rPr>
              <a:t>w 2011 roku 100. rocznicy urodzin Księdza Profesora. Stanowi ona cenne źródło o życiu i działalności naukowo – duszpasterskiej </a:t>
            </a:r>
            <a:br>
              <a:rPr lang="pl-PL" sz="2400" dirty="0" smtClean="0">
                <a:solidFill>
                  <a:srgbClr val="990000"/>
                </a:solidFill>
                <a:latin typeface="Cambria" pitchFamily="18" charset="0"/>
              </a:rPr>
            </a:br>
            <a:r>
              <a:rPr lang="pl-PL" sz="2400" dirty="0" smtClean="0">
                <a:solidFill>
                  <a:srgbClr val="990000"/>
                </a:solidFill>
                <a:latin typeface="Cambria" pitchFamily="18" charset="0"/>
              </a:rPr>
              <a:t>W. </a:t>
            </a:r>
            <a:r>
              <a:rPr lang="pl-PL" sz="2400" dirty="0" err="1" smtClean="0">
                <a:solidFill>
                  <a:srgbClr val="990000"/>
                </a:solidFill>
                <a:latin typeface="Cambria" pitchFamily="18" charset="0"/>
              </a:rPr>
              <a:t>Sedlaka</a:t>
            </a:r>
            <a:r>
              <a:rPr lang="pl-PL" sz="2400" dirty="0" smtClean="0">
                <a:solidFill>
                  <a:srgbClr val="990000"/>
                </a:solidFill>
                <a:latin typeface="Cambria" pitchFamily="18" charset="0"/>
              </a:rPr>
              <a:t>.</a:t>
            </a:r>
            <a:endParaRPr lang="pl-PL" dirty="0">
              <a:solidFill>
                <a:srgbClr val="990000"/>
              </a:solidFill>
            </a:endParaRPr>
          </a:p>
        </p:txBody>
      </p:sp>
      <p:pic>
        <p:nvPicPr>
          <p:cNvPr id="5" name="Symbol zastępczy zawartości 4" descr="1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772816"/>
            <a:ext cx="3164517" cy="4525963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872208"/>
          </a:xfrm>
          <a:ln w="57150">
            <a:solidFill>
              <a:srgbClr val="CC0066"/>
            </a:solidFill>
            <a:prstDash val="sysDot"/>
          </a:ln>
        </p:spPr>
        <p:txBody>
          <a:bodyPr>
            <a:normAutofit fontScale="90000"/>
          </a:bodyPr>
          <a:lstStyle/>
          <a:p>
            <a:pPr algn="l"/>
            <a:r>
              <a:rPr lang="pl-PL" sz="2000" b="1" dirty="0" smtClean="0">
                <a:latin typeface="Bookman Old Style" pitchFamily="18" charset="0"/>
              </a:rPr>
              <a:t>Mała Ojczyzna : Skarżysko – Kamienna, dziedzictwo kulturowe 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smtClean="0">
                <a:latin typeface="Bookman Old Style" pitchFamily="18" charset="0"/>
              </a:rPr>
              <a:t>i środowisko naturalne : materiały do edukacji regionalnej / pod red. Piotra </a:t>
            </a:r>
            <a:r>
              <a:rPr lang="pl-PL" sz="2000" b="1" dirty="0" err="1" smtClean="0">
                <a:latin typeface="Bookman Old Style" pitchFamily="18" charset="0"/>
              </a:rPr>
              <a:t>Kardysia</a:t>
            </a:r>
            <a:r>
              <a:rPr lang="pl-PL" sz="2000" b="1" dirty="0" smtClean="0">
                <a:latin typeface="Bookman Old Style" pitchFamily="18" charset="0"/>
              </a:rPr>
              <a:t>, Krzysztofa </a:t>
            </a:r>
            <a:r>
              <a:rPr lang="pl-PL" sz="2000" b="1" dirty="0" err="1" smtClean="0">
                <a:latin typeface="Bookman Old Style" pitchFamily="18" charset="0"/>
              </a:rPr>
              <a:t>Zemeły</a:t>
            </a:r>
            <a:r>
              <a:rPr lang="pl-PL" sz="2000" b="1" dirty="0" smtClean="0">
                <a:latin typeface="Bookman Old Style" pitchFamily="18" charset="0"/>
              </a:rPr>
              <a:t> i in. . – Skarżysko – Kamienna : Polskie Towarzystwo Historyczne Oddział w Skarżysku – Kam., 2010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err="1" smtClean="0">
                <a:latin typeface="Bookman Old Style" pitchFamily="18" charset="0"/>
              </a:rPr>
              <a:t>Syg</a:t>
            </a:r>
            <a:r>
              <a:rPr lang="pl-PL" sz="2000" b="1" dirty="0" smtClean="0">
                <a:latin typeface="Bookman Old Style" pitchFamily="18" charset="0"/>
              </a:rPr>
              <a:t>. 36443</a:t>
            </a:r>
            <a:br>
              <a:rPr lang="pl-PL" sz="2000" b="1" dirty="0" smtClean="0">
                <a:latin typeface="Bookman Old Style" pitchFamily="18" charset="0"/>
              </a:rPr>
            </a:br>
            <a:endParaRPr lang="pl-PL" sz="20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2420888"/>
            <a:ext cx="4038600" cy="4021907"/>
          </a:xfrm>
          <a:ln w="57150">
            <a:solidFill>
              <a:srgbClr val="CC0066"/>
            </a:solidFill>
            <a:prstDash val="sysDot"/>
          </a:ln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400" dirty="0" smtClean="0">
                <a:latin typeface="Cambria" pitchFamily="18" charset="0"/>
              </a:rPr>
              <a:t>Publikacja stanowi swego rodzaju „podręcznik” – pomoc dydaktyczną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do realizowania treści związanych z edukacją regionalną, dziedzictwem kulturalnym i środowiskiem naturalnym Skarżyska – Kamiennej. Znaczna część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to scenariusze lekcji opracowane przez skarżyskich pedagogów.</a:t>
            </a:r>
            <a:endParaRPr lang="pl-PL" dirty="0"/>
          </a:p>
        </p:txBody>
      </p:sp>
      <p:pic>
        <p:nvPicPr>
          <p:cNvPr id="5" name="Symbol zastępczy zawartości 4" descr="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420888"/>
            <a:ext cx="3029289" cy="4093915"/>
          </a:xfrm>
          <a:ln w="57150">
            <a:solidFill>
              <a:srgbClr val="CC0066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ln w="57150">
            <a:solidFill>
              <a:srgbClr val="008000"/>
            </a:solidFill>
          </a:ln>
        </p:spPr>
        <p:txBody>
          <a:bodyPr>
            <a:normAutofit/>
          </a:bodyPr>
          <a:lstStyle/>
          <a:p>
            <a:pPr algn="l"/>
            <a:r>
              <a:rPr lang="pl-PL" sz="2000" b="1" dirty="0" smtClean="0">
                <a:latin typeface="Bookman Old Style" pitchFamily="18" charset="0"/>
              </a:rPr>
              <a:t>Miernik Ryszard : Opowieść o krzyżu harcerskim . – Kielce – Karczówka – </a:t>
            </a:r>
            <a:r>
              <a:rPr lang="pl-PL" sz="2000" b="1" dirty="0" err="1" smtClean="0">
                <a:latin typeface="Bookman Old Style" pitchFamily="18" charset="0"/>
              </a:rPr>
              <a:t>Chroberz</a:t>
            </a:r>
            <a:r>
              <a:rPr lang="pl-PL" sz="2000" b="1" dirty="0" smtClean="0">
                <a:latin typeface="Bookman Old Style" pitchFamily="18" charset="0"/>
              </a:rPr>
              <a:t> : Ośrodek Kulturalno – Historyczny </a:t>
            </a:r>
            <a:r>
              <a:rPr lang="pl-PL" sz="2000" b="1" dirty="0" err="1" smtClean="0">
                <a:latin typeface="Bookman Old Style" pitchFamily="18" charset="0"/>
              </a:rPr>
              <a:t>Beldonek</a:t>
            </a:r>
            <a:r>
              <a:rPr lang="pl-PL" sz="2000" b="1" dirty="0" smtClean="0">
                <a:latin typeface="Bookman Old Style" pitchFamily="18" charset="0"/>
              </a:rPr>
              <a:t>, 2010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err="1" smtClean="0">
                <a:latin typeface="Bookman Old Style" pitchFamily="18" charset="0"/>
              </a:rPr>
              <a:t>Syg</a:t>
            </a:r>
            <a:r>
              <a:rPr lang="pl-PL" sz="2000" b="1" dirty="0" smtClean="0">
                <a:latin typeface="Bookman Old Style" pitchFamily="18" charset="0"/>
              </a:rPr>
              <a:t>. 36463</a:t>
            </a:r>
            <a:endParaRPr lang="pl-PL" sz="20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5536" y="2204864"/>
            <a:ext cx="4038600" cy="4392488"/>
          </a:xfrm>
          <a:ln w="57150">
            <a:solidFill>
              <a:srgbClr val="008000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400" dirty="0" smtClean="0">
                <a:latin typeface="Cambria" pitchFamily="18" charset="0"/>
              </a:rPr>
              <a:t>Publikacja powstała w 100 – lecie istnienia Związku Harcerstwa Polskiego. „Opowieść jest cząstką przeżyć występujących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w niej postaci, w większości narysowanych tak jak się zachowały w pamięci autora”. Jest to książka o harcerzach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z Suchedniowa i Skarżyska – Kamiennej.</a:t>
            </a:r>
            <a:endParaRPr lang="pl-PL" sz="2400" dirty="0"/>
          </a:p>
        </p:txBody>
      </p:sp>
      <p:pic>
        <p:nvPicPr>
          <p:cNvPr id="5" name="Symbol zastępczy zawartości 4" descr="1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04048" y="2132856"/>
            <a:ext cx="3170155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ln w="5715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pl-PL" sz="2000" b="1" dirty="0" smtClean="0">
                <a:latin typeface="Bookman Old Style" pitchFamily="18" charset="0"/>
              </a:rPr>
              <a:t>Notatnik Bliżyński. Numer 7  – Dr Lech </a:t>
            </a:r>
            <a:r>
              <a:rPr lang="pl-PL" sz="2000" b="1" dirty="0" err="1" smtClean="0">
                <a:latin typeface="Bookman Old Style" pitchFamily="18" charset="0"/>
              </a:rPr>
              <a:t>Jędrzejkiewicz</a:t>
            </a:r>
            <a:r>
              <a:rPr lang="pl-PL" sz="2000" b="1" dirty="0" smtClean="0">
                <a:latin typeface="Bookman Old Style" pitchFamily="18" charset="0"/>
              </a:rPr>
              <a:t> </a:t>
            </a:r>
            <a:r>
              <a:rPr lang="pl-PL" sz="2000" b="1" i="1" dirty="0" smtClean="0">
                <a:latin typeface="Bookman Old Style" pitchFamily="18" charset="0"/>
              </a:rPr>
              <a:t>pro </a:t>
            </a:r>
            <a:r>
              <a:rPr lang="pl-PL" sz="2000" b="1" i="1" dirty="0" err="1" smtClean="0">
                <a:latin typeface="Bookman Old Style" pitchFamily="18" charset="0"/>
              </a:rPr>
              <a:t>memoria</a:t>
            </a:r>
            <a:r>
              <a:rPr lang="pl-PL" sz="2000" b="1" dirty="0" smtClean="0">
                <a:latin typeface="Bookman Old Style" pitchFamily="18" charset="0"/>
              </a:rPr>
              <a:t>. – Bliżyn : Towarzystwo Przyjaciół Bliżyna, 2011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err="1" smtClean="0">
                <a:latin typeface="Bookman Old Style" pitchFamily="18" charset="0"/>
              </a:rPr>
              <a:t>Syg</a:t>
            </a:r>
            <a:r>
              <a:rPr lang="pl-PL" sz="2000" b="1" dirty="0" smtClean="0">
                <a:latin typeface="Bookman Old Style" pitchFamily="18" charset="0"/>
              </a:rPr>
              <a:t>. 36614</a:t>
            </a:r>
            <a:endParaRPr lang="pl-PL" sz="20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2132856"/>
            <a:ext cx="4038600" cy="4209331"/>
          </a:xfrm>
          <a:ln w="76200">
            <a:solidFill>
              <a:schemeClr val="accent4">
                <a:lumMod val="75000"/>
              </a:schemeClr>
            </a:solidFill>
          </a:ln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400" dirty="0" smtClean="0">
                <a:latin typeface="Cambria" pitchFamily="18" charset="0"/>
              </a:rPr>
              <a:t>7 tom Notatnika Bliżyńskiego poświęcony jest w całości dr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L. </a:t>
            </a:r>
            <a:r>
              <a:rPr lang="pl-PL" sz="2400" dirty="0" err="1" smtClean="0">
                <a:latin typeface="Cambria" pitchFamily="18" charset="0"/>
              </a:rPr>
              <a:t>Jędrzejkiewiczowi</a:t>
            </a:r>
            <a:r>
              <a:rPr lang="pl-PL" sz="2400" dirty="0" smtClean="0">
                <a:latin typeface="Cambria" pitchFamily="18" charset="0"/>
              </a:rPr>
              <a:t>, cenionemu lekarzowi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i społecznikowi. Publikacja zawiera wspomnienia poszczególnych autorów tekstów  dotyczące lekarza.</a:t>
            </a:r>
            <a:endParaRPr lang="pl-PL" dirty="0"/>
          </a:p>
        </p:txBody>
      </p:sp>
      <p:pic>
        <p:nvPicPr>
          <p:cNvPr id="5" name="Symbol zastępczy zawartości 4" descr="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772816"/>
            <a:ext cx="3252033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FF66">
                <a:alpha val="56000"/>
              </a:srgbClr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ln w="76200">
            <a:solidFill>
              <a:srgbClr val="FFCC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pl-PL" sz="2000" b="1" dirty="0" smtClean="0">
                <a:latin typeface="Bookman Old Style" pitchFamily="18" charset="0"/>
              </a:rPr>
              <a:t>Notatnik Bliżyński. Numer 8 – Skowron Krystyna : Podróż Stefana Żeromskiego koleją z </a:t>
            </a:r>
            <a:r>
              <a:rPr lang="pl-PL" sz="2000" b="1" dirty="0" err="1" smtClean="0">
                <a:latin typeface="Bookman Old Style" pitchFamily="18" charset="0"/>
              </a:rPr>
              <a:t>Bzina</a:t>
            </a:r>
            <a:r>
              <a:rPr lang="pl-PL" sz="2000" b="1" dirty="0" smtClean="0">
                <a:latin typeface="Bookman Old Style" pitchFamily="18" charset="0"/>
              </a:rPr>
              <a:t> do Końskich via Bliżyn (szkic literacko – historyczny) . – Bliżyn : Towarzystwo Przyjaciół Bliżyna, 2012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err="1" smtClean="0">
                <a:latin typeface="Bookman Old Style" pitchFamily="18" charset="0"/>
              </a:rPr>
              <a:t>Syg</a:t>
            </a:r>
            <a:r>
              <a:rPr lang="pl-PL" sz="2000" b="1" dirty="0" smtClean="0">
                <a:latin typeface="Bookman Old Style" pitchFamily="18" charset="0"/>
              </a:rPr>
              <a:t>. 36763</a:t>
            </a:r>
            <a:endParaRPr lang="pl-PL" sz="20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536504"/>
          </a:xfrm>
          <a:ln w="76200">
            <a:solidFill>
              <a:srgbClr val="FFCC00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sz="2400" dirty="0" smtClean="0">
                <a:latin typeface="Cambria" pitchFamily="18" charset="0"/>
              </a:rPr>
              <a:t>	Publikacja powstała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z okazji 30– </a:t>
            </a:r>
            <a:r>
              <a:rPr lang="pl-PL" sz="2400" dirty="0" err="1" smtClean="0">
                <a:latin typeface="Cambria" pitchFamily="18" charset="0"/>
              </a:rPr>
              <a:t>lecia</a:t>
            </a:r>
            <a:r>
              <a:rPr lang="pl-PL" sz="2400" dirty="0" smtClean="0">
                <a:latin typeface="Cambria" pitchFamily="18" charset="0"/>
              </a:rPr>
              <a:t> powstania Towarzystwa Przyjaciół Bliżyna. W 1886 r.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S. Żeromski przejeżdżał przez Bliżyn koleją i to właśnie zainspirowało autorkę do powstania tej publikacji – jak mógł wyglądać ówcześnie Bliżyn z perspektywy podróżującego pociągiem pisarza.</a:t>
            </a:r>
            <a:endParaRPr lang="pl-PL" dirty="0"/>
          </a:p>
        </p:txBody>
      </p:sp>
      <p:pic>
        <p:nvPicPr>
          <p:cNvPr id="5" name="Symbol zastępczy zawartości 4" descr="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844824"/>
            <a:ext cx="3120117" cy="4525963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ln w="31750" cap="rnd">
            <a:solidFill>
              <a:srgbClr val="FF0000"/>
            </a:solidFill>
            <a:prstDash val="sysDash"/>
            <a:miter lim="800000"/>
          </a:ln>
        </p:spPr>
        <p:txBody>
          <a:bodyPr>
            <a:normAutofit/>
          </a:bodyPr>
          <a:lstStyle/>
          <a:p>
            <a:pPr algn="l"/>
            <a:r>
              <a:rPr lang="pl-PL" sz="1800" b="1" dirty="0" smtClean="0">
                <a:latin typeface="Bookman Old Style" pitchFamily="18" charset="0"/>
              </a:rPr>
              <a:t>Piasta Bożena : W cytatach – Dzieje Skarżyska – Kamiennej czyli literacka „pigułka”. T. 1 . – Starachowice : Wydawnictwo „Radostowa”, 2010</a:t>
            </a:r>
            <a:br>
              <a:rPr lang="pl-PL" sz="1800" b="1" dirty="0" smtClean="0">
                <a:latin typeface="Bookman Old Style" pitchFamily="18" charset="0"/>
              </a:rPr>
            </a:br>
            <a:r>
              <a:rPr lang="pl-PL" sz="1800" b="1" dirty="0" err="1" smtClean="0">
                <a:latin typeface="Bookman Old Style" pitchFamily="18" charset="0"/>
              </a:rPr>
              <a:t>Syg</a:t>
            </a:r>
            <a:r>
              <a:rPr lang="pl-PL" sz="1800" b="1" dirty="0" smtClean="0">
                <a:latin typeface="Bookman Old Style" pitchFamily="18" charset="0"/>
              </a:rPr>
              <a:t>. 36644</a:t>
            </a:r>
            <a:endParaRPr lang="pl-PL" sz="18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2060848"/>
            <a:ext cx="4038600" cy="4281339"/>
          </a:xfrm>
          <a:ln w="57150">
            <a:solidFill>
              <a:srgbClr val="FF0000"/>
            </a:solidFill>
            <a:prstDash val="sysDash"/>
          </a:ln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400" dirty="0" smtClean="0">
                <a:latin typeface="Cambria" pitchFamily="18" charset="0"/>
              </a:rPr>
              <a:t>Publikacja stanowi swego rodzaju księgę cytatów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o utworach literackich, publikacjach, kronikach poświęconych lub zawierających wzmiankę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o Skarżysku – Kamiennej. Autorka ułożyła cytaty chronologicznie od czasów piastowskich po okres międzywojenny.</a:t>
            </a:r>
            <a:endParaRPr lang="pl-PL" dirty="0"/>
          </a:p>
        </p:txBody>
      </p:sp>
      <p:pic>
        <p:nvPicPr>
          <p:cNvPr id="5" name="Symbol zastępczy zawartości 4" descr="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2060848"/>
            <a:ext cx="3143371" cy="4525963"/>
          </a:xfrm>
          <a:ln w="38100">
            <a:solidFill>
              <a:srgbClr val="FF0000"/>
            </a:solidFill>
            <a:prstDash val="lgDash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688632"/>
          </a:xfrm>
          <a:blipFill>
            <a:blip r:embed="rId2" cstate="print"/>
            <a:tile tx="0" ty="0" sx="100000" sy="100000" flip="none" algn="tl"/>
          </a:blipFill>
          <a:ln cmpd="sng">
            <a:solidFill>
              <a:schemeClr val="accent1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pl-PL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Prezentacja zawiera wybrane publikacje zgromadzone przez Bibliotekę w latach 2010 – 2013 dotyczące Skarżyska – Kamiennej </a:t>
            </a:r>
            <a:br>
              <a:rPr lang="pl-PL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pl-PL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 okolic. Zbiory dostępne są w Czytelni </a:t>
            </a:r>
            <a:br>
              <a:rPr lang="pl-PL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pl-PL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 Dziale Regionalnym i stanowią część księgozbioru Powiatowej Biblioteki Pedagogicznej w Skarżysku – Kamiennej. Zachęcamy do korzystania.</a:t>
            </a:r>
            <a:endParaRPr lang="pl-PL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ln w="38100">
            <a:solidFill>
              <a:srgbClr val="FF0000"/>
            </a:solidFill>
            <a:prstDash val="dash"/>
          </a:ln>
        </p:spPr>
        <p:txBody>
          <a:bodyPr>
            <a:normAutofit fontScale="90000"/>
          </a:bodyPr>
          <a:lstStyle/>
          <a:p>
            <a:pPr algn="l"/>
            <a:r>
              <a:rPr lang="pl-PL" sz="2000" b="1" dirty="0" smtClean="0">
                <a:latin typeface="Bookman Old Style" pitchFamily="18" charset="0"/>
              </a:rPr>
              <a:t>Piasta Bożena : W cytatach – Dzieje Skarżyska – Kamiennej czyli literacka „pigułka”. T. 2 : Wojna. Czas Generalnej Guberni i Polskiego Państwa Podziemnego . – Starachowice : Wydawnictwo „Radostowa”, 2012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err="1" smtClean="0">
                <a:latin typeface="Bookman Old Style" pitchFamily="18" charset="0"/>
              </a:rPr>
              <a:t>Syg</a:t>
            </a:r>
            <a:r>
              <a:rPr lang="pl-PL" sz="2000" b="1" dirty="0" smtClean="0">
                <a:latin typeface="Bookman Old Style" pitchFamily="18" charset="0"/>
              </a:rPr>
              <a:t>. 36751</a:t>
            </a:r>
            <a:endParaRPr lang="pl-PL" sz="20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176464"/>
          </a:xfrm>
          <a:ln w="38100">
            <a:solidFill>
              <a:srgbClr val="FF0000"/>
            </a:solidFill>
            <a:prstDash val="sysDash"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400" dirty="0" smtClean="0">
                <a:latin typeface="Cambria" pitchFamily="18" charset="0"/>
              </a:rPr>
              <a:t>Drugi tom „dziejów Skarżyska w cytatach” prezentuje materiał dotyczący lat II wojny światowej, okupacji niemieckiej. Autorka zamieściła teksty wspomnieniowe, fragmenty kronik, reportaże, materiały źródłowe.</a:t>
            </a:r>
            <a:endParaRPr lang="pl-PL" dirty="0"/>
          </a:p>
        </p:txBody>
      </p:sp>
      <p:pic>
        <p:nvPicPr>
          <p:cNvPr id="5" name="Symbol zastępczy zawartości 4" descr="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2060848"/>
            <a:ext cx="3143371" cy="4453955"/>
          </a:xfrm>
          <a:ln w="38100">
            <a:solidFill>
              <a:srgbClr val="FF0000"/>
            </a:solidFill>
            <a:prstDash val="lgDash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  <a:ln w="38100">
            <a:solidFill>
              <a:srgbClr val="FF6600"/>
            </a:solidFill>
          </a:ln>
        </p:spPr>
        <p:txBody>
          <a:bodyPr>
            <a:normAutofit/>
          </a:bodyPr>
          <a:lstStyle/>
          <a:p>
            <a:pPr algn="l"/>
            <a:r>
              <a:rPr lang="pl-PL" sz="2000" b="1" dirty="0" smtClean="0">
                <a:latin typeface="Bookman Old Style" pitchFamily="18" charset="0"/>
              </a:rPr>
              <a:t>Piękne, rzadkie i chronione. Cz. II // Skarżyskie Zeszyty Ligi Ochrony Przyrody. Zeszyt nr 11 . – Skarżysko – Kamienna : PiS Agencja Wydawniczo – Poligraficzna, 2009</a:t>
            </a:r>
            <a:endParaRPr lang="pl-PL" sz="20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1772816"/>
            <a:ext cx="4038600" cy="4525963"/>
          </a:xfrm>
          <a:ln w="57150">
            <a:solidFill>
              <a:srgbClr val="FF66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>
                <a:latin typeface="Cambria" pitchFamily="18" charset="0"/>
              </a:rPr>
              <a:t>	Kolejne wydanie Skarżyskich Zeszytów Ligi Ochrony Przyrody stanowi informacje z zakresu ochrony przyrody. Publikacja pozwala na zapoznanie się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z ciekawymi gatunkami, siedliskami i zjawiskami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w przyrodzie na terenie  powiatu skarżyskiego.</a:t>
            </a:r>
            <a:endParaRPr lang="pl-PL" sz="2400" dirty="0">
              <a:latin typeface="Cambria" pitchFamily="18" charset="0"/>
            </a:endParaRPr>
          </a:p>
        </p:txBody>
      </p:sp>
      <p:pic>
        <p:nvPicPr>
          <p:cNvPr id="5" name="Symbol zastępczy zawartości 4" descr="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772816"/>
            <a:ext cx="3222555" cy="4525963"/>
          </a:xfrm>
          <a:ln w="76200">
            <a:solidFill>
              <a:srgbClr val="FF66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99FF99">
                <a:alpha val="96000"/>
              </a:srgbClr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8000"/>
            </a:solidFill>
          </a:ln>
        </p:spPr>
        <p:txBody>
          <a:bodyPr>
            <a:normAutofit/>
          </a:bodyPr>
          <a:lstStyle/>
          <a:p>
            <a:pPr algn="l"/>
            <a:r>
              <a:rPr lang="pl-PL" sz="2000" b="1" dirty="0" smtClean="0">
                <a:latin typeface="Bookman Old Style" pitchFamily="18" charset="0"/>
              </a:rPr>
              <a:t>Piękne, rzadkie i chronione. Cz. III // Skarżyskie Zeszyty Ligi Ochrony Przyrody. Zeszyt nr 12 . – Skarżysko – Kamienna : PiS Agencja Wydawniczo – Poligraficzna, 2012</a:t>
            </a:r>
            <a:endParaRPr lang="pl-PL" sz="2000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38600" cy="4525963"/>
          </a:xfrm>
          <a:ln w="57150">
            <a:solidFill>
              <a:srgbClr val="339933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400" dirty="0" smtClean="0">
                <a:latin typeface="Cambria" pitchFamily="18" charset="0"/>
              </a:rPr>
              <a:t>12 Zeszyt serii Skarżyskie Zeszyty Ligii Ochrony Przyrody prezentuje informacje o gatunkach unikatowych, rzadkich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i wzbudzających zachwyt, występujących na terenach Ziemi Skarżyskiej. W Zeszycie tym swoje prace prezentują także uczniowie skarżyskich szkół.</a:t>
            </a:r>
            <a:r>
              <a:rPr lang="pl-PL" dirty="0" smtClean="0"/>
              <a:t>	</a:t>
            </a:r>
            <a:endParaRPr lang="pl-PL" dirty="0"/>
          </a:p>
        </p:txBody>
      </p:sp>
      <p:pic>
        <p:nvPicPr>
          <p:cNvPr id="5" name="Symbol zastępczy zawartości 4" descr="1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1916832"/>
            <a:ext cx="3121850" cy="4525963"/>
          </a:xfrm>
          <a:effectLst>
            <a:glow rad="228600">
              <a:srgbClr val="0CDA87">
                <a:alpha val="40000"/>
              </a:srgbClr>
            </a:glo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ln w="19050">
            <a:solidFill>
              <a:srgbClr val="008000"/>
            </a:solidFill>
          </a:ln>
          <a:effectLst>
            <a:outerShdw blurRad="228600" dist="38100" dir="3660000" sx="101000" sy="101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pl-PL" sz="2000" b="1" dirty="0" err="1" smtClean="0">
                <a:latin typeface="Bookman Old Style" pitchFamily="18" charset="0"/>
              </a:rPr>
              <a:t>Rell</a:t>
            </a:r>
            <a:r>
              <a:rPr lang="pl-PL" sz="2000" b="1" dirty="0" smtClean="0">
                <a:latin typeface="Bookman Old Style" pitchFamily="18" charset="0"/>
              </a:rPr>
              <a:t> Józef : Harcerska droga do partyzantki . – Warszawa : Oficyna Wydawnicza Rytm, 2008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err="1" smtClean="0">
                <a:latin typeface="Bookman Old Style" pitchFamily="18" charset="0"/>
              </a:rPr>
              <a:t>Syg</a:t>
            </a:r>
            <a:r>
              <a:rPr lang="pl-PL" sz="2000" b="1" dirty="0" smtClean="0">
                <a:latin typeface="Bookman Old Style" pitchFamily="18" charset="0"/>
              </a:rPr>
              <a:t>. 36157</a:t>
            </a:r>
            <a:endParaRPr lang="pl-PL" sz="20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400" dirty="0" smtClean="0">
                <a:latin typeface="Cambria" pitchFamily="18" charset="0"/>
              </a:rPr>
              <a:t>Książka przedstawia dzieje młodych harcerzy z grupy Zawiszaków w Skarżysku – Kamiennej. Autor przedstawił postawy harcerzy, pokazując w jaki sposób zostało wychowane młode pokolenie w okresie międzywojennym.</a:t>
            </a:r>
            <a:endParaRPr lang="pl-PL" dirty="0"/>
          </a:p>
        </p:txBody>
      </p:sp>
      <p:pic>
        <p:nvPicPr>
          <p:cNvPr id="5" name="Symbol zastępczy zawartości 4" descr="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772816"/>
            <a:ext cx="3024336" cy="469873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ln w="57150">
            <a:solidFill>
              <a:srgbClr val="990099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pl-PL" sz="2000" b="1" dirty="0" smtClean="0">
                <a:latin typeface="Bookman Old Style" pitchFamily="18" charset="0"/>
              </a:rPr>
              <a:t>Skarżysko – Kamienna. Panorama dziejów miasta / Stowarzyszenie </a:t>
            </a:r>
            <a:r>
              <a:rPr lang="pl-PL" sz="2000" b="1" dirty="0" err="1" smtClean="0">
                <a:latin typeface="Bookman Old Style" pitchFamily="18" charset="0"/>
              </a:rPr>
              <a:t>PraOsada</a:t>
            </a:r>
            <a:r>
              <a:rPr lang="pl-PL" sz="2000" b="1" dirty="0" smtClean="0">
                <a:latin typeface="Bookman Old Style" pitchFamily="18" charset="0"/>
              </a:rPr>
              <a:t> </a:t>
            </a:r>
            <a:r>
              <a:rPr lang="pl-PL" sz="2000" b="1" dirty="0" err="1" smtClean="0">
                <a:latin typeface="Bookman Old Style" pitchFamily="18" charset="0"/>
              </a:rPr>
              <a:t>Rydno</a:t>
            </a:r>
            <a:r>
              <a:rPr lang="pl-PL" sz="2000" b="1" dirty="0" smtClean="0">
                <a:latin typeface="Bookman Old Style" pitchFamily="18" charset="0"/>
              </a:rPr>
              <a:t>; Polskie Towarzystwo Historyczne Oddział 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smtClean="0">
                <a:latin typeface="Bookman Old Style" pitchFamily="18" charset="0"/>
              </a:rPr>
              <a:t>w Skarżysku – Kamiennej . – Skarżysko – Kamienna, PiS Agencja Wydawniczo – Poligraficzna, 2011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err="1" smtClean="0">
                <a:latin typeface="Bookman Old Style" pitchFamily="18" charset="0"/>
              </a:rPr>
              <a:t>Syg</a:t>
            </a:r>
            <a:r>
              <a:rPr lang="pl-PL" sz="2000" b="1" dirty="0" smtClean="0">
                <a:latin typeface="Bookman Old Style" pitchFamily="18" charset="0"/>
              </a:rPr>
              <a:t>. 36481</a:t>
            </a:r>
            <a:endParaRPr lang="pl-PL" sz="20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2132856"/>
            <a:ext cx="4038600" cy="4248472"/>
          </a:xfrm>
          <a:ln w="28575">
            <a:solidFill>
              <a:srgbClr val="9900CC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>
                <a:latin typeface="Cambria" pitchFamily="18" charset="0"/>
              </a:rPr>
              <a:t>	Publikacja zawiera siedem tekstów różnych autorów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i przedstawia wybrane aspekty przeszłości Skarżyska – Kamiennej, od czasów prehistorycznych do okresu po II wojnie światowej. Książka zawiera liczne fotografie wykonane przez członków </a:t>
            </a:r>
            <a:r>
              <a:rPr lang="pl-PL" sz="2400" dirty="0" err="1" smtClean="0">
                <a:latin typeface="Cambria" pitchFamily="18" charset="0"/>
              </a:rPr>
              <a:t>CO-ARTO</a:t>
            </a:r>
            <a:r>
              <a:rPr lang="pl-PL" sz="2400" dirty="0" smtClean="0">
                <a:latin typeface="Cambria" pitchFamily="18" charset="0"/>
              </a:rPr>
              <a:t>.</a:t>
            </a:r>
            <a:endParaRPr lang="pl-PL" sz="2400" dirty="0">
              <a:latin typeface="Cambria" pitchFamily="18" charset="0"/>
            </a:endParaRPr>
          </a:p>
        </p:txBody>
      </p:sp>
      <p:pic>
        <p:nvPicPr>
          <p:cNvPr id="5" name="Symbol zastępczy zawartości 4" descr="2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6056" y="2060848"/>
            <a:ext cx="3336836" cy="4392488"/>
          </a:xfrm>
          <a:ln>
            <a:solidFill>
              <a:srgbClr val="9900CC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ln w="57150">
            <a:solidFill>
              <a:srgbClr val="008000"/>
            </a:solidFill>
            <a:prstDash val="sysDot"/>
          </a:ln>
        </p:spPr>
        <p:txBody>
          <a:bodyPr>
            <a:normAutofit/>
          </a:bodyPr>
          <a:lstStyle/>
          <a:p>
            <a:pPr algn="l"/>
            <a:r>
              <a:rPr lang="pl-PL" sz="2000" b="1" dirty="0" err="1" smtClean="0">
                <a:latin typeface="Bookman Old Style" pitchFamily="18" charset="0"/>
              </a:rPr>
              <a:t>Staśkowiak</a:t>
            </a:r>
            <a:r>
              <a:rPr lang="pl-PL" sz="2000" b="1" dirty="0" smtClean="0">
                <a:latin typeface="Bookman Old Style" pitchFamily="18" charset="0"/>
              </a:rPr>
              <a:t> Andrzej : Motyle Ziemi Skarżyskiej . – Skarżysko – Kamienna : PiS Agencja Wydawniczo – Poligraficzna, 2010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err="1" smtClean="0">
                <a:latin typeface="Bookman Old Style" pitchFamily="18" charset="0"/>
              </a:rPr>
              <a:t>Syg</a:t>
            </a:r>
            <a:r>
              <a:rPr lang="pl-PL" sz="2000" b="1" dirty="0" smtClean="0">
                <a:latin typeface="Bookman Old Style" pitchFamily="18" charset="0"/>
              </a:rPr>
              <a:t>. 36415</a:t>
            </a:r>
            <a:endParaRPr lang="pl-PL" sz="20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038600" cy="4281339"/>
          </a:xfrm>
          <a:ln w="76200">
            <a:solidFill>
              <a:srgbClr val="336600"/>
            </a:solidFill>
            <a:prstDash val="sysDot"/>
          </a:ln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400" dirty="0" smtClean="0">
                <a:latin typeface="Cambria" pitchFamily="18" charset="0"/>
              </a:rPr>
              <a:t>Album zawiera systematykę i charakterystykę motyli występujących na terenach powiatu skarżyskiego. Wszystkie gatunki motyli zostały utrwalone na znakomitych fotografiach autorstwa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A. </a:t>
            </a:r>
            <a:r>
              <a:rPr lang="pl-PL" sz="2400" dirty="0" err="1" smtClean="0">
                <a:latin typeface="Cambria" pitchFamily="18" charset="0"/>
              </a:rPr>
              <a:t>Staśkowiaka</a:t>
            </a:r>
            <a:r>
              <a:rPr lang="pl-PL" sz="2400" dirty="0" smtClean="0">
                <a:latin typeface="Cambria" pitchFamily="18" charset="0"/>
              </a:rPr>
              <a:t>.</a:t>
            </a:r>
            <a:endParaRPr lang="pl-PL" dirty="0"/>
          </a:p>
        </p:txBody>
      </p:sp>
      <p:pic>
        <p:nvPicPr>
          <p:cNvPr id="5" name="Symbol zastępczy zawartości 4" descr="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048" y="1772816"/>
            <a:ext cx="3299973" cy="4525963"/>
          </a:xfrm>
          <a:prstGeom prst="rect">
            <a:avLst/>
          </a:prstGeom>
          <a:ln>
            <a:solidFill>
              <a:srgbClr val="66FF66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ln w="38100">
            <a:solidFill>
              <a:srgbClr val="FFFF99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l"/>
            <a:r>
              <a:rPr lang="pl-PL" sz="2000" b="1" dirty="0" err="1" smtClean="0">
                <a:latin typeface="Bookman Old Style" pitchFamily="18" charset="0"/>
              </a:rPr>
              <a:t>Warso</a:t>
            </a:r>
            <a:r>
              <a:rPr lang="pl-PL" sz="2000" b="1" dirty="0" smtClean="0">
                <a:latin typeface="Bookman Old Style" pitchFamily="18" charset="0"/>
              </a:rPr>
              <a:t> Albert ks. : Matce Miłosierdzia Skarżysko – Kamienną zawierzam : Więzi bł. Papieża Jana Pawła II ze Skarżyskiem - Kamienną . – Skarżysko – Kamienna : Sanktuarium Matki Bożej Ostrobramskiej, 2011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err="1" smtClean="0">
                <a:latin typeface="Bookman Old Style" pitchFamily="18" charset="0"/>
              </a:rPr>
              <a:t>Syg</a:t>
            </a:r>
            <a:r>
              <a:rPr lang="pl-PL" sz="2000" b="1" dirty="0" smtClean="0">
                <a:latin typeface="Bookman Old Style" pitchFamily="18" charset="0"/>
              </a:rPr>
              <a:t>. 36648</a:t>
            </a:r>
            <a:endParaRPr lang="pl-PL" sz="20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060848"/>
            <a:ext cx="4038600" cy="4065315"/>
          </a:xfrm>
          <a:ln w="38100">
            <a:solidFill>
              <a:srgbClr val="FFFF99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r>
              <a:rPr lang="pl-PL" dirty="0" smtClean="0"/>
              <a:t> 	</a:t>
            </a:r>
            <a:r>
              <a:rPr lang="pl-PL" sz="2400" dirty="0" smtClean="0">
                <a:latin typeface="Cambria" pitchFamily="18" charset="0"/>
              </a:rPr>
              <a:t>Ks. A. </a:t>
            </a:r>
            <a:r>
              <a:rPr lang="pl-PL" sz="2400" dirty="0" err="1" smtClean="0">
                <a:latin typeface="Cambria" pitchFamily="18" charset="0"/>
              </a:rPr>
              <a:t>Warso</a:t>
            </a:r>
            <a:r>
              <a:rPr lang="pl-PL" sz="2400" dirty="0" smtClean="0">
                <a:latin typeface="Cambria" pitchFamily="18" charset="0"/>
              </a:rPr>
              <a:t> – pracownik Kongregacji Nauki Wiary w Watykanie w książce tej opisał Sanktuarium Matki Bożej Ostrobramskiej w Skarżysku – Kam. i związki łączności sanktuarium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z papieżem Janem Pawłem II. Publikacja zawiera liczne fotografie.</a:t>
            </a:r>
            <a:endParaRPr lang="pl-PL" dirty="0"/>
          </a:p>
        </p:txBody>
      </p:sp>
      <p:pic>
        <p:nvPicPr>
          <p:cNvPr id="5" name="Symbol zastępczy zawartości 4" descr="2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276872"/>
            <a:ext cx="4038600" cy="3541912"/>
          </a:xfrm>
          <a:ln w="38100">
            <a:solidFill>
              <a:srgbClr val="FFFF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728192"/>
          </a:xfr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pl-PL" sz="2000" b="1" dirty="0" smtClean="0">
                <a:latin typeface="Bookman Old Style" pitchFamily="18" charset="0"/>
              </a:rPr>
              <a:t>Z dziejów regionu i miasta. Rocznik 1/2010 / pod red. Tadeusza Wojewody . – Skarżysko – kamienna : PiS Agencja Wydawniczo – Poligraficzna, 2010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smtClean="0">
                <a:latin typeface="Bookman Old Style" pitchFamily="18" charset="0"/>
              </a:rPr>
              <a:t>Rocznik Oddziału Polskiego Towarzystwa Historycznego 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smtClean="0">
                <a:latin typeface="Bookman Old Style" pitchFamily="18" charset="0"/>
              </a:rPr>
              <a:t>w Skarżysku – Kamiennej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err="1" smtClean="0">
                <a:latin typeface="Bookman Old Style" pitchFamily="18" charset="0"/>
              </a:rPr>
              <a:t>Syg</a:t>
            </a:r>
            <a:r>
              <a:rPr lang="pl-PL" sz="2000" b="1" dirty="0" smtClean="0">
                <a:latin typeface="Bookman Old Style" pitchFamily="18" charset="0"/>
              </a:rPr>
              <a:t>. 36444</a:t>
            </a:r>
            <a:endParaRPr lang="pl-PL" sz="20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3993307"/>
          </a:xfr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400" dirty="0" smtClean="0">
                <a:latin typeface="Cambria" pitchFamily="18" charset="0"/>
              </a:rPr>
              <a:t>W I tomie Rocznika zamieszczono teksty wygłoszone na sesji naukowej zorganizowanej przez Powiatową i Miejską Bibliotekę Publiczną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a także teksty poświęcone prasie skarżyskiej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i samorządowi miejskiemu z okresu sprzed 1939 r.</a:t>
            </a:r>
            <a:endParaRPr lang="pl-PL" dirty="0"/>
          </a:p>
        </p:txBody>
      </p:sp>
      <p:pic>
        <p:nvPicPr>
          <p:cNvPr id="5" name="Symbol zastępczy zawartości 4" descr="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204864"/>
            <a:ext cx="3094808" cy="4137323"/>
          </a:xfrm>
          <a:ln w="76200">
            <a:solidFill>
              <a:schemeClr val="accent4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2DCDC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  <a:ln w="38100">
            <a:solidFill>
              <a:srgbClr val="0099CC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pl-PL" sz="2000" b="1" dirty="0" smtClean="0">
                <a:latin typeface="Bookman Old Style" pitchFamily="18" charset="0"/>
              </a:rPr>
              <a:t>Z dziejów regionu i miasta. Rocznik 2/2011 / pod red. Tadeusza Wojewody . – Skarżysko – Kamienna : PiS Agencja Wydawniczo – Poligraficzna, 2011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smtClean="0">
                <a:latin typeface="Bookman Old Style" pitchFamily="18" charset="0"/>
              </a:rPr>
              <a:t>Rocznik Oddziału Polskiego Towarzystwa Historycznego 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smtClean="0">
                <a:latin typeface="Bookman Old Style" pitchFamily="18" charset="0"/>
              </a:rPr>
              <a:t>w Skarżysku – Kamiennej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err="1" smtClean="0">
                <a:latin typeface="Bookman Old Style" pitchFamily="18" charset="0"/>
              </a:rPr>
              <a:t>Syg</a:t>
            </a:r>
            <a:r>
              <a:rPr lang="pl-PL" sz="2000" b="1" dirty="0" smtClean="0">
                <a:latin typeface="Bookman Old Style" pitchFamily="18" charset="0"/>
              </a:rPr>
              <a:t>. 36647</a:t>
            </a:r>
            <a:endParaRPr lang="pl-PL" sz="20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2204864"/>
            <a:ext cx="4038600" cy="3921299"/>
          </a:xfrm>
          <a:ln w="57150">
            <a:solidFill>
              <a:srgbClr val="3366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400" dirty="0" smtClean="0">
                <a:latin typeface="Cambria" pitchFamily="18" charset="0"/>
              </a:rPr>
              <a:t>Drugi tom Rocznika Oddziału Polskiego Towarzystwa Historycznego w Skarżysku –Kam. Zamieszczone są tutaj studia i materiały poruszające problematykę lokalną związaną ze Skarżyskiem i najbliższą okolicą, regionalną, a nawet ogólnopolską.</a:t>
            </a:r>
            <a:endParaRPr lang="pl-PL" dirty="0"/>
          </a:p>
        </p:txBody>
      </p:sp>
      <p:pic>
        <p:nvPicPr>
          <p:cNvPr id="5" name="Symbol zastępczy zawartości 4" descr="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2132856"/>
            <a:ext cx="306564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656184"/>
          </a:xfrm>
          <a:ln w="38100">
            <a:solidFill>
              <a:srgbClr val="990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pl-PL" sz="2000" b="1" dirty="0" smtClean="0">
                <a:latin typeface="Bookman Old Style" pitchFamily="18" charset="0"/>
              </a:rPr>
              <a:t>Z dziejów regionu i miasta. Rocznik 3/2012 / pod red. Tadeusza Wojewody . – Skarżysko – Kamienna : PiS Agencja Wydawniczo – Poligraficzna, 2012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smtClean="0">
                <a:latin typeface="Bookman Old Style" pitchFamily="18" charset="0"/>
              </a:rPr>
              <a:t>Rocznik Oddziału Polskiego Towarzystwa Historycznego 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smtClean="0">
                <a:latin typeface="Bookman Old Style" pitchFamily="18" charset="0"/>
              </a:rPr>
              <a:t>w Skarżysku – Kamiennej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err="1" smtClean="0">
                <a:latin typeface="Bookman Old Style" pitchFamily="18" charset="0"/>
              </a:rPr>
              <a:t>Syg</a:t>
            </a:r>
            <a:r>
              <a:rPr lang="pl-PL" sz="2000" b="1" dirty="0" smtClean="0">
                <a:latin typeface="Bookman Old Style" pitchFamily="18" charset="0"/>
              </a:rPr>
              <a:t>. 36742</a:t>
            </a:r>
            <a:endParaRPr lang="pl-PL" sz="20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395536" y="2276872"/>
            <a:ext cx="4038600" cy="4137323"/>
          </a:xfrm>
          <a:ln w="28575">
            <a:solidFill>
              <a:srgbClr val="990000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dirty="0" smtClean="0">
                <a:latin typeface="Cambria" pitchFamily="18" charset="0"/>
              </a:rPr>
              <a:t>Trzeci tom Rocznika Oddziału Polskiego Towarzystwa Historycznego </a:t>
            </a:r>
            <a:br>
              <a:rPr lang="pl-PL" dirty="0" smtClean="0">
                <a:latin typeface="Cambria" pitchFamily="18" charset="0"/>
              </a:rPr>
            </a:br>
            <a:r>
              <a:rPr lang="pl-PL" dirty="0" smtClean="0">
                <a:latin typeface="Cambria" pitchFamily="18" charset="0"/>
              </a:rPr>
              <a:t>w Skarżysku –Kam. Zamieszczono w nim artykuły i materiały dotyczące miasta oraz regionu. Można znaleźć cykl artykułów na temat stanu badań nad dziejami Skarżyska -  Kamiennej.</a:t>
            </a:r>
            <a:endParaRPr lang="pl-PL" dirty="0"/>
          </a:p>
        </p:txBody>
      </p:sp>
      <p:pic>
        <p:nvPicPr>
          <p:cNvPr id="5" name="Symbol zastępczy zawartości 4" descr="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276872"/>
            <a:ext cx="3074773" cy="4248472"/>
          </a:xfrm>
          <a:ln>
            <a:solidFill>
              <a:schemeClr val="accent6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512168"/>
          </a:xfrm>
          <a:ln w="38100">
            <a:solidFill>
              <a:schemeClr val="accent1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pl-PL" sz="1800" b="1" dirty="0" smtClean="0">
                <a:latin typeface="Bookman Old Style" pitchFamily="18" charset="0"/>
              </a:rPr>
              <a:t>Adamczyk Andrzej : Rezerwat Przyrody Świnia Góra im. dr inż. Stanisława Barańskiego / Andrzej Adamczyk, Andrzej </a:t>
            </a:r>
            <a:r>
              <a:rPr lang="pl-PL" sz="1800" b="1" dirty="0" err="1" smtClean="0">
                <a:latin typeface="Bookman Old Style" pitchFamily="18" charset="0"/>
              </a:rPr>
              <a:t>Staśkowiak</a:t>
            </a:r>
            <a:r>
              <a:rPr lang="pl-PL" sz="1800" b="1" dirty="0" smtClean="0">
                <a:latin typeface="Bookman Old Style" pitchFamily="18" charset="0"/>
              </a:rPr>
              <a:t>, Paweł </a:t>
            </a:r>
            <a:r>
              <a:rPr lang="pl-PL" sz="1800" b="1" dirty="0" err="1" smtClean="0">
                <a:latin typeface="Bookman Old Style" pitchFamily="18" charset="0"/>
              </a:rPr>
              <a:t>Rzuchowski</a:t>
            </a:r>
            <a:r>
              <a:rPr lang="pl-PL" sz="1800" b="1" dirty="0" smtClean="0">
                <a:latin typeface="Bookman Old Style" pitchFamily="18" charset="0"/>
              </a:rPr>
              <a:t>; wstępem opatrzył Ryszard Sowa. – Bliżyn : PiS Agencja wydawniczo – Poligraficzna, 2010 </a:t>
            </a:r>
            <a:br>
              <a:rPr lang="pl-PL" sz="1800" b="1" dirty="0" smtClean="0">
                <a:latin typeface="Bookman Old Style" pitchFamily="18" charset="0"/>
              </a:rPr>
            </a:br>
            <a:r>
              <a:rPr lang="pl-PL" sz="1800" b="1" dirty="0" err="1" smtClean="0">
                <a:latin typeface="Bookman Old Style" pitchFamily="18" charset="0"/>
              </a:rPr>
              <a:t>Syg</a:t>
            </a:r>
            <a:r>
              <a:rPr lang="pl-PL" sz="1800" b="1" dirty="0" smtClean="0">
                <a:latin typeface="Bookman Old Style" pitchFamily="18" charset="0"/>
              </a:rPr>
              <a:t>. 36445 </a:t>
            </a:r>
            <a:endParaRPr lang="pl-PL" sz="18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4038600" cy="4525963"/>
          </a:xfrm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pl-PL" dirty="0" smtClean="0"/>
              <a:t> 	</a:t>
            </a:r>
            <a:r>
              <a:rPr lang="pl-PL" sz="2400" dirty="0" smtClean="0">
                <a:latin typeface="Cambria" pitchFamily="18" charset="0"/>
              </a:rPr>
              <a:t>Album ten zawiera krótki rys przybliżający informacje o ścisłym rezerwacie przyrody „Świnia Góra” oraz liczne fotografie wykonane przez autorów albumu. Okazją do wydania albumu było obchodzone w 2010 r. 600-lecie istnienia Bliżyna.</a:t>
            </a:r>
            <a:endParaRPr lang="pl-PL" sz="2400" dirty="0">
              <a:latin typeface="Cambria" pitchFamily="18" charset="0"/>
            </a:endParaRPr>
          </a:p>
        </p:txBody>
      </p:sp>
      <p:pic>
        <p:nvPicPr>
          <p:cNvPr id="5" name="Symbol zastępczy zawartości 4" descr="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6056" y="1988840"/>
            <a:ext cx="3428448" cy="4525963"/>
          </a:xfrm>
          <a:ln w="28575"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 w="38100">
            <a:solidFill>
              <a:srgbClr val="006600"/>
            </a:solidFill>
            <a:prstDash val="lgDashDot"/>
          </a:ln>
        </p:spPr>
        <p:txBody>
          <a:bodyPr>
            <a:normAutofit/>
          </a:bodyPr>
          <a:lstStyle/>
          <a:p>
            <a:pPr algn="l"/>
            <a:r>
              <a:rPr lang="pl-PL" sz="2000" b="1" dirty="0" smtClean="0">
                <a:latin typeface="Bookman Old Style" pitchFamily="18" charset="0"/>
              </a:rPr>
              <a:t>Znad Kamiennej : materiały i studia. T. IV . – Skarżysko – Kamienna : Wydawnictwo Muzeum im. Orła Białego, 2011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err="1" smtClean="0">
                <a:latin typeface="Bookman Old Style" pitchFamily="18" charset="0"/>
              </a:rPr>
              <a:t>Syg</a:t>
            </a:r>
            <a:r>
              <a:rPr lang="pl-PL" sz="2000" b="1" dirty="0" smtClean="0">
                <a:latin typeface="Bookman Old Style" pitchFamily="18" charset="0"/>
              </a:rPr>
              <a:t>. 36645</a:t>
            </a:r>
            <a:endParaRPr lang="pl-PL" sz="20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4525963"/>
          </a:xfrm>
          <a:ln w="38100">
            <a:solidFill>
              <a:srgbClr val="336600"/>
            </a:solidFill>
            <a:prstDash val="sysDash"/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400" dirty="0" smtClean="0">
                <a:latin typeface="Cambria" pitchFamily="18" charset="0"/>
              </a:rPr>
              <a:t>Kolejny  tom „Znad Kamiennej”, który zawiera artykuły przybliżające historię Skarżyska – Kamiennej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i regionu Świętokrzyskiego. Zamieszczono 7  artykułów dotyczących m.in. kutrów torpedowych typu 664, Wacława Cegiełki – burmistrza Skarżyska – Kam.</a:t>
            </a:r>
            <a:endParaRPr lang="pl-PL" sz="2400" dirty="0" smtClean="0"/>
          </a:p>
          <a:p>
            <a:pPr>
              <a:buNone/>
            </a:pPr>
            <a:endParaRPr lang="pl-PL" dirty="0"/>
          </a:p>
        </p:txBody>
      </p:sp>
      <p:pic>
        <p:nvPicPr>
          <p:cNvPr id="5" name="Symbol zastępczy zawartości 4" descr="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844824"/>
            <a:ext cx="3113292" cy="4525963"/>
          </a:xfrm>
          <a:ln w="28575">
            <a:solidFill>
              <a:srgbClr val="FFFF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ln w="57150">
            <a:solidFill>
              <a:srgbClr val="A50021"/>
            </a:solidFill>
          </a:ln>
        </p:spPr>
        <p:txBody>
          <a:bodyPr>
            <a:normAutofit/>
          </a:bodyPr>
          <a:lstStyle/>
          <a:p>
            <a:pPr algn="l"/>
            <a:r>
              <a:rPr lang="pl-PL" sz="2000" b="1" dirty="0" smtClean="0">
                <a:latin typeface="Bookman Old Style" pitchFamily="18" charset="0"/>
              </a:rPr>
              <a:t>Znad Kamiennej : materiały i studia. T. V . – Skarżysko – Kamienna : Wydawnictwo Muzeum im. Orła Białego, 2012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err="1" smtClean="0">
                <a:latin typeface="Bookman Old Style" pitchFamily="18" charset="0"/>
              </a:rPr>
              <a:t>Syg</a:t>
            </a:r>
            <a:r>
              <a:rPr lang="pl-PL" sz="2000" b="1" dirty="0" smtClean="0">
                <a:latin typeface="Bookman Old Style" pitchFamily="18" charset="0"/>
              </a:rPr>
              <a:t>. 36747</a:t>
            </a:r>
            <a:endParaRPr lang="pl-PL" sz="20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72816"/>
            <a:ext cx="4038600" cy="4353347"/>
          </a:xfrm>
          <a:ln w="38100">
            <a:solidFill>
              <a:srgbClr val="CC33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</a:p>
          <a:p>
            <a:pPr>
              <a:buNone/>
            </a:pPr>
            <a:r>
              <a:rPr lang="pl-PL" sz="2600" dirty="0" smtClean="0">
                <a:latin typeface="Cambria" pitchFamily="18" charset="0"/>
              </a:rPr>
              <a:t>	Kolejny  tom „Znad Kamiennej”, który zawiera 9 artykułów związanych z historia Skarżyska – Kamiennej </a:t>
            </a:r>
            <a:br>
              <a:rPr lang="pl-PL" sz="2600" dirty="0" smtClean="0">
                <a:latin typeface="Cambria" pitchFamily="18" charset="0"/>
              </a:rPr>
            </a:br>
            <a:r>
              <a:rPr lang="pl-PL" sz="2600" dirty="0" smtClean="0">
                <a:latin typeface="Cambria" pitchFamily="18" charset="0"/>
              </a:rPr>
              <a:t>i regionu Świętokrzyskiego. </a:t>
            </a:r>
            <a:endParaRPr lang="pl-PL" sz="2600" dirty="0"/>
          </a:p>
        </p:txBody>
      </p:sp>
      <p:pic>
        <p:nvPicPr>
          <p:cNvPr id="5" name="Symbol zastępczy zawartości 4" descr="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700808"/>
            <a:ext cx="3103376" cy="4525963"/>
          </a:xfrm>
          <a:ln>
            <a:solidFill>
              <a:srgbClr val="A5002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ln>
            <a:solidFill>
              <a:srgbClr val="CC0000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pl-PL" sz="2000" b="1" dirty="0" smtClean="0">
                <a:latin typeface="Bookman Old Style" pitchFamily="18" charset="0"/>
              </a:rPr>
              <a:t>Znad Kamiennej – Krauze Jerzy : O budowie traktatów bitych 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smtClean="0">
                <a:latin typeface="Bookman Old Style" pitchFamily="18" charset="0"/>
              </a:rPr>
              <a:t>w Królestwie Polskim ze szczególnym uwzględnieniem drogi Warszawa – Kraków . – Skarżysko – Kamienna : PiS Agencja Wydawniczo – Poligraficzna, 2012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err="1" smtClean="0">
                <a:latin typeface="Bookman Old Style" pitchFamily="18" charset="0"/>
              </a:rPr>
              <a:t>Syg</a:t>
            </a:r>
            <a:r>
              <a:rPr lang="pl-PL" sz="2000" b="1" dirty="0" smtClean="0">
                <a:latin typeface="Bookman Old Style" pitchFamily="18" charset="0"/>
              </a:rPr>
              <a:t>. 36768</a:t>
            </a:r>
            <a:endParaRPr lang="pl-PL" sz="20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2204865"/>
            <a:ext cx="4038600" cy="3816424"/>
          </a:xfrm>
          <a:ln w="57150">
            <a:solidFill>
              <a:srgbClr val="CC0000"/>
            </a:solidFill>
          </a:ln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400" dirty="0" smtClean="0">
                <a:latin typeface="Cambria" pitchFamily="18" charset="0"/>
              </a:rPr>
              <a:t>Opracowanie stanowi cenne źródło wiedzy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o historii polskiego drogownictwa. Autor opierając się na źródłach historycznych opisuje powstanie najważniejszej drogi  regionu świętokrzyskiego.</a:t>
            </a:r>
            <a:endParaRPr lang="pl-PL" dirty="0"/>
          </a:p>
        </p:txBody>
      </p:sp>
      <p:pic>
        <p:nvPicPr>
          <p:cNvPr id="5" name="Symbol zastępczy zawartości 4" descr="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916832"/>
            <a:ext cx="305876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ln w="22225">
            <a:solidFill>
              <a:srgbClr val="0066CC"/>
            </a:solidFill>
            <a:prstDash val="sysDot"/>
          </a:ln>
        </p:spPr>
        <p:txBody>
          <a:bodyPr>
            <a:normAutofit fontScale="90000"/>
          </a:bodyPr>
          <a:lstStyle/>
          <a:p>
            <a:pPr algn="l"/>
            <a:r>
              <a:rPr lang="pl-PL" sz="2000" b="1" dirty="0" smtClean="0">
                <a:latin typeface="Bookman Old Style" pitchFamily="18" charset="0"/>
              </a:rPr>
              <a:t>Znad Kamiennej – Krauze Jerzy : Zakłady Zbrojeniowe 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smtClean="0">
                <a:latin typeface="Bookman Old Style" pitchFamily="18" charset="0"/>
              </a:rPr>
              <a:t>w Skarżysku – Kamiennej w latach 1923 – 1939 . – Skarżysko – Kamienna : PiS Agencja Wydawniczo – Poligraficzna, 2012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err="1" smtClean="0">
                <a:latin typeface="Bookman Old Style" pitchFamily="18" charset="0"/>
              </a:rPr>
              <a:t>Syg</a:t>
            </a:r>
            <a:r>
              <a:rPr lang="pl-PL" sz="2000" b="1" dirty="0" smtClean="0">
                <a:latin typeface="Bookman Old Style" pitchFamily="18" charset="0"/>
              </a:rPr>
              <a:t>. 36769</a:t>
            </a:r>
            <a:endParaRPr lang="pl-PL" sz="20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1"/>
          </a:xfrm>
          <a:ln w="44450">
            <a:solidFill>
              <a:srgbClr val="000099"/>
            </a:solidFill>
            <a:prstDash val="sysDot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>
              <a:buNone/>
            </a:pPr>
            <a:r>
              <a:rPr lang="pl-PL" dirty="0" smtClean="0">
                <a:latin typeface="Cambria" pitchFamily="18" charset="0"/>
              </a:rPr>
              <a:t>	</a:t>
            </a:r>
            <a:r>
              <a:rPr lang="pl-PL" sz="2400" dirty="0" smtClean="0">
                <a:latin typeface="Cambria" pitchFamily="18" charset="0"/>
              </a:rPr>
              <a:t>Tematem opracowania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są fabryki Przemysłu Uzbrojeniowego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w Skarżysku – Kamiennej: Zakłady Metalowe, Elaboracja, Wytwórnia Węgla Aktywnego, ich budowa i rozwój w okresie międzywojennym a także znaczenie tych fabryk dla rozwoju miasta i okolic.</a:t>
            </a:r>
            <a:endParaRPr lang="pl-PL" dirty="0">
              <a:latin typeface="Cambria" pitchFamily="18" charset="0"/>
            </a:endParaRPr>
          </a:p>
        </p:txBody>
      </p:sp>
      <p:pic>
        <p:nvPicPr>
          <p:cNvPr id="5" name="Symbol zastępczy zawartości 4" descr="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844824"/>
            <a:ext cx="2986984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492896"/>
            <a:ext cx="7772400" cy="1800200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pPr algn="ctr"/>
            <a:r>
              <a:rPr lang="pl-PL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Powiatowa </a:t>
            </a:r>
            <a:r>
              <a:rPr lang="pl-PL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Biblioteka </a:t>
            </a:r>
            <a:r>
              <a:rPr lang="pl-PL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</a:t>
            </a:r>
            <a:r>
              <a:rPr lang="pl-PL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edagogiczna </a:t>
            </a:r>
            <a:r>
              <a:rPr lang="pl-PL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pl-PL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pl-PL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 Skarżysku – </a:t>
            </a:r>
            <a:r>
              <a:rPr lang="pl-PL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K</a:t>
            </a:r>
            <a:r>
              <a:rPr lang="pl-PL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amiennej</a:t>
            </a:r>
            <a:br>
              <a:rPr lang="pl-PL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pl-PL" sz="2800" dirty="0"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3568" y="4581128"/>
            <a:ext cx="7772400" cy="1500187"/>
          </a:xfrm>
        </p:spPr>
        <p:txBody>
          <a:bodyPr>
            <a:normAutofit/>
          </a:bodyPr>
          <a:lstStyle/>
          <a:p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Przygotowała Ewelina </a:t>
            </a:r>
            <a:r>
              <a:rPr lang="pl-P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Jurek, maj 2014 r.</a:t>
            </a:r>
            <a:endParaRPr lang="pl-P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  <a:ln w="38100"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algn="l"/>
            <a:r>
              <a:rPr lang="pl-PL" sz="2000" b="1" dirty="0" err="1" smtClean="0">
                <a:latin typeface="Bookman Old Style" pitchFamily="18" charset="0"/>
              </a:rPr>
              <a:t>Boszczyk</a:t>
            </a:r>
            <a:r>
              <a:rPr lang="pl-PL" sz="2000" b="1" dirty="0" smtClean="0">
                <a:latin typeface="Bookman Old Style" pitchFamily="18" charset="0"/>
              </a:rPr>
              <a:t> Marta : W stulecie urodzin księdza profesora Włodzimierza </a:t>
            </a:r>
            <a:r>
              <a:rPr lang="pl-PL" sz="2000" b="1" dirty="0" err="1" smtClean="0">
                <a:latin typeface="Bookman Old Style" pitchFamily="18" charset="0"/>
              </a:rPr>
              <a:t>Sedlaka</a:t>
            </a:r>
            <a:r>
              <a:rPr lang="pl-PL" sz="2000" b="1" dirty="0" smtClean="0">
                <a:latin typeface="Bookman Old Style" pitchFamily="18" charset="0"/>
              </a:rPr>
              <a:t> . – Kielce : Pedagogiczna Biblioteka Wojewódzka, 2011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smtClean="0">
                <a:latin typeface="Bookman Old Style" pitchFamily="18" charset="0"/>
              </a:rPr>
              <a:t>Znak miejsca : SK/I</a:t>
            </a:r>
            <a:endParaRPr lang="pl-PL" sz="20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1988840"/>
            <a:ext cx="4038600" cy="4061047"/>
          </a:xfrm>
          <a:ln w="57150">
            <a:solidFill>
              <a:srgbClr val="FCEF9E"/>
            </a:solidFill>
          </a:ln>
        </p:spPr>
        <p:txBody>
          <a:bodyPr/>
          <a:lstStyle/>
          <a:p>
            <a:pPr>
              <a:buNone/>
            </a:pPr>
            <a:r>
              <a:rPr lang="pl-PL" dirty="0" smtClean="0">
                <a:latin typeface="Cambria" pitchFamily="18" charset="0"/>
              </a:rPr>
              <a:t> 	</a:t>
            </a:r>
          </a:p>
          <a:p>
            <a:pPr>
              <a:buNone/>
            </a:pPr>
            <a:r>
              <a:rPr lang="pl-PL" sz="2400" dirty="0" smtClean="0">
                <a:latin typeface="Cambria" pitchFamily="18" charset="0"/>
              </a:rPr>
              <a:t>	Książka ta stanowi katalog wystawy „W pogoni za nieznanym. W stulecie urodzin księdza profesora Włodzimierza </a:t>
            </a:r>
            <a:r>
              <a:rPr lang="pl-PL" sz="2400" dirty="0" err="1" smtClean="0">
                <a:latin typeface="Cambria" pitchFamily="18" charset="0"/>
              </a:rPr>
              <a:t>Sedlaka</a:t>
            </a:r>
            <a:r>
              <a:rPr lang="pl-PL" sz="2400" dirty="0" smtClean="0">
                <a:latin typeface="Cambria" pitchFamily="18" charset="0"/>
              </a:rPr>
              <a:t>”, która prezentowana była w PBW w Kielcach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w listopadzie 2011 roku.</a:t>
            </a:r>
            <a:endParaRPr lang="pl-PL" sz="2400" dirty="0">
              <a:latin typeface="Cambria" pitchFamily="18" charset="0"/>
            </a:endParaRPr>
          </a:p>
        </p:txBody>
      </p:sp>
      <p:pic>
        <p:nvPicPr>
          <p:cNvPr id="5" name="Symbol zastępczy zawartości 4" descr="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0032" y="1772816"/>
            <a:ext cx="3553327" cy="4525963"/>
          </a:xfrm>
          <a:ln w="57150">
            <a:solidFill>
              <a:schemeClr val="accent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l"/>
            <a:r>
              <a:rPr lang="pl-PL" sz="2000" b="1" dirty="0" smtClean="0">
                <a:latin typeface="Bookman Old Style" pitchFamily="18" charset="0"/>
              </a:rPr>
              <a:t>Dzieje Bliżyna / pod red. Krzysztofa </a:t>
            </a:r>
            <a:r>
              <a:rPr lang="pl-PL" sz="2000" b="1" dirty="0" err="1" smtClean="0">
                <a:latin typeface="Bookman Old Style" pitchFamily="18" charset="0"/>
              </a:rPr>
              <a:t>Zemeły</a:t>
            </a:r>
            <a:r>
              <a:rPr lang="pl-PL" sz="2000" b="1" dirty="0" smtClean="0">
                <a:latin typeface="Bookman Old Style" pitchFamily="18" charset="0"/>
              </a:rPr>
              <a:t> i Piotra </a:t>
            </a:r>
            <a:r>
              <a:rPr lang="pl-PL" sz="2000" b="1" dirty="0" err="1" smtClean="0">
                <a:latin typeface="Bookman Old Style" pitchFamily="18" charset="0"/>
              </a:rPr>
              <a:t>Kardysia</a:t>
            </a:r>
            <a:r>
              <a:rPr lang="pl-PL" sz="2000" b="1" dirty="0" smtClean="0">
                <a:latin typeface="Bookman Old Style" pitchFamily="18" charset="0"/>
              </a:rPr>
              <a:t> . – Bliżyn : PiS Agencja Wydawniczo – Poligraficzna, 2010 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err="1" smtClean="0">
                <a:latin typeface="Bookman Old Style" pitchFamily="18" charset="0"/>
              </a:rPr>
              <a:t>Syg</a:t>
            </a:r>
            <a:r>
              <a:rPr lang="pl-PL" sz="2000" b="1" dirty="0" smtClean="0">
                <a:latin typeface="Bookman Old Style" pitchFamily="18" charset="0"/>
              </a:rPr>
              <a:t>. 36612</a:t>
            </a:r>
            <a:endParaRPr lang="pl-PL" sz="20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38600" cy="4392488"/>
          </a:xfrm>
          <a:ln w="57150"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400" dirty="0" smtClean="0">
                <a:latin typeface="Cambria" pitchFamily="18" charset="0"/>
              </a:rPr>
              <a:t>  	Monografia powstała na okoliczność 600-lecia Bliżyna. Książka zawiera rozdziały dotyczące historii tej miejscowości, autorstwa znanych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i cenionych historyków. Publikację uzupełniają aneksy oraz bogaty katalog ilustracji oraz wykaz wykorzystanej literatury.</a:t>
            </a:r>
            <a:endParaRPr lang="pl-PL" sz="2400" dirty="0">
              <a:latin typeface="Cambria" pitchFamily="18" charset="0"/>
            </a:endParaRPr>
          </a:p>
        </p:txBody>
      </p:sp>
      <p:pic>
        <p:nvPicPr>
          <p:cNvPr id="5" name="Symbol zastępczy zawartości 4" descr="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1988840"/>
            <a:ext cx="3066135" cy="45259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  <a:ln w="60325" cap="rnd">
            <a:solidFill>
              <a:srgbClr val="990033"/>
            </a:solidFill>
            <a:prstDash val="sysDot"/>
            <a:bevel/>
          </a:ln>
        </p:spPr>
        <p:txBody>
          <a:bodyPr>
            <a:normAutofit/>
          </a:bodyPr>
          <a:lstStyle/>
          <a:p>
            <a:pPr algn="l"/>
            <a:r>
              <a:rPr lang="pl-PL" sz="2000" b="1" dirty="0" smtClean="0">
                <a:latin typeface="Bookman Old Style" pitchFamily="18" charset="0"/>
              </a:rPr>
              <a:t>Dzieje Skarżyska – Kamiennej. Monografia z okazji (90 – </a:t>
            </a:r>
            <a:r>
              <a:rPr lang="pl-PL" sz="2000" b="1" dirty="0" err="1" smtClean="0">
                <a:latin typeface="Bookman Old Style" pitchFamily="18" charset="0"/>
              </a:rPr>
              <a:t>lecia</a:t>
            </a:r>
            <a:r>
              <a:rPr lang="pl-PL" sz="2000" b="1" dirty="0" smtClean="0">
                <a:latin typeface="Bookman Old Style" pitchFamily="18" charset="0"/>
              </a:rPr>
              <a:t> nadania praw miejskich / pod red. Krzysztofa </a:t>
            </a:r>
            <a:r>
              <a:rPr lang="pl-PL" sz="2000" b="1" dirty="0" err="1" smtClean="0">
                <a:latin typeface="Bookman Old Style" pitchFamily="18" charset="0"/>
              </a:rPr>
              <a:t>Zemeły</a:t>
            </a:r>
            <a:r>
              <a:rPr lang="pl-PL" sz="2000" b="1" dirty="0" smtClean="0">
                <a:latin typeface="Bookman Old Style" pitchFamily="18" charset="0"/>
              </a:rPr>
              <a:t> 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smtClean="0">
                <a:latin typeface="Bookman Old Style" pitchFamily="18" charset="0"/>
              </a:rPr>
              <a:t>i Piotra </a:t>
            </a:r>
            <a:r>
              <a:rPr lang="pl-PL" sz="2000" b="1" dirty="0" err="1" smtClean="0">
                <a:latin typeface="Bookman Old Style" pitchFamily="18" charset="0"/>
              </a:rPr>
              <a:t>Kardysia</a:t>
            </a:r>
            <a:r>
              <a:rPr lang="pl-PL" sz="2000" b="1" dirty="0" smtClean="0">
                <a:latin typeface="Bookman Old Style" pitchFamily="18" charset="0"/>
              </a:rPr>
              <a:t> . – Skarżysko – Kamienna : PiS Agencja Wydawniczo - Poligraficzna, 2013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err="1" smtClean="0">
                <a:latin typeface="Bookman Old Style" pitchFamily="18" charset="0"/>
              </a:rPr>
              <a:t>Syg</a:t>
            </a:r>
            <a:r>
              <a:rPr lang="pl-PL" sz="2000" b="1" dirty="0" smtClean="0">
                <a:latin typeface="Bookman Old Style" pitchFamily="18" charset="0"/>
              </a:rPr>
              <a:t>. 36767</a:t>
            </a:r>
            <a:endParaRPr lang="pl-PL" sz="20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2348880"/>
            <a:ext cx="4038600" cy="3921299"/>
          </a:xfrm>
          <a:ln w="47625" cap="rnd">
            <a:solidFill>
              <a:srgbClr val="800080"/>
            </a:solidFill>
            <a:prstDash val="sysDash"/>
          </a:ln>
        </p:spPr>
        <p:txBody>
          <a:bodyPr/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400" dirty="0" smtClean="0">
                <a:latin typeface="Cambria" pitchFamily="18" charset="0"/>
              </a:rPr>
              <a:t>Monografia ukazała się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z okazji 90 – </a:t>
            </a:r>
            <a:r>
              <a:rPr lang="pl-PL" sz="2400" dirty="0" err="1" smtClean="0">
                <a:latin typeface="Cambria" pitchFamily="18" charset="0"/>
              </a:rPr>
              <a:t>lecia</a:t>
            </a:r>
            <a:r>
              <a:rPr lang="pl-PL" sz="2400" dirty="0" smtClean="0">
                <a:latin typeface="Cambria" pitchFamily="18" charset="0"/>
              </a:rPr>
              <a:t> miasta. Składa się z 7 rozdziałów, poświęconych kolejnym okresom historycznym. Autorzy rozdziałów przygotowując publikację opierali się m.in.  na źródłach archiwalnych.</a:t>
            </a:r>
            <a:endParaRPr lang="pl-PL" dirty="0"/>
          </a:p>
        </p:txBody>
      </p:sp>
      <p:pic>
        <p:nvPicPr>
          <p:cNvPr id="5" name="Symbol zastępczy zawartości 4" descr="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20072" y="2060847"/>
            <a:ext cx="3024336" cy="4415897"/>
          </a:xfrm>
          <a:effectLst>
            <a:softEdge rad="1270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ln w="28575"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pl-PL" sz="2000" b="1" dirty="0" err="1" smtClean="0">
                <a:latin typeface="Bookman Old Style" pitchFamily="18" charset="0"/>
              </a:rPr>
              <a:t>Gibaszewski</a:t>
            </a:r>
            <a:r>
              <a:rPr lang="pl-PL" sz="2000" b="1" dirty="0" smtClean="0">
                <a:latin typeface="Bookman Old Style" pitchFamily="18" charset="0"/>
              </a:rPr>
              <a:t> Krzysztof : </a:t>
            </a:r>
            <a:r>
              <a:rPr lang="pl-PL" sz="2000" b="1" dirty="0" err="1" smtClean="0">
                <a:latin typeface="Bookman Old Style" pitchFamily="18" charset="0"/>
              </a:rPr>
              <a:t>Hasag</a:t>
            </a:r>
            <a:r>
              <a:rPr lang="pl-PL" sz="2000" b="1" dirty="0" smtClean="0">
                <a:latin typeface="Bookman Old Style" pitchFamily="18" charset="0"/>
              </a:rPr>
              <a:t> – historia obozu pracy przymusowej w Skarżysku – Kamiennej . – Skarżysko – Kamienna : Wydawnictwo Muzeum im. „Orła Białego”, 2011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err="1" smtClean="0">
                <a:latin typeface="Bookman Old Style" pitchFamily="18" charset="0"/>
              </a:rPr>
              <a:t>Syg</a:t>
            </a:r>
            <a:r>
              <a:rPr lang="pl-PL" sz="2000" b="1" dirty="0" smtClean="0">
                <a:latin typeface="Bookman Old Style" pitchFamily="18" charset="0"/>
              </a:rPr>
              <a:t>. 36642</a:t>
            </a:r>
            <a:endParaRPr lang="pl-PL" sz="20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1"/>
          </a:xfrm>
          <a:ln w="28575">
            <a:solidFill>
              <a:srgbClr val="FF0000"/>
            </a:solidFill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dirty="0" smtClean="0"/>
              <a:t>	</a:t>
            </a:r>
            <a:r>
              <a:rPr lang="pl-PL" sz="2400" dirty="0" smtClean="0">
                <a:latin typeface="Cambria" pitchFamily="18" charset="0"/>
              </a:rPr>
              <a:t>Autor w tej książce przedstawił funkcjonowanie obozu pracy przymusowej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w Skarżysku – Kamiennej: powstanie obozu, warunki życia obozowego. Opisane zostały również relacje </a:t>
            </a:r>
          </a:p>
          <a:p>
            <a:pPr>
              <a:buNone/>
            </a:pPr>
            <a:r>
              <a:rPr lang="pl-PL" sz="2400" dirty="0" smtClean="0">
                <a:latin typeface="Cambria" pitchFamily="18" charset="0"/>
              </a:rPr>
              <a:t>	Żydów z Niemcami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i Polakami na tle udziału </a:t>
            </a:r>
            <a:br>
              <a:rPr lang="pl-PL" sz="2400" dirty="0" smtClean="0">
                <a:latin typeface="Cambria" pitchFamily="18" charset="0"/>
              </a:rPr>
            </a:br>
            <a:r>
              <a:rPr lang="pl-PL" sz="2400" dirty="0" smtClean="0">
                <a:latin typeface="Cambria" pitchFamily="18" charset="0"/>
              </a:rPr>
              <a:t>w ruchu oporu.</a:t>
            </a:r>
            <a:endParaRPr lang="pl-PL" sz="2400" dirty="0">
              <a:latin typeface="Cambria" pitchFamily="18" charset="0"/>
            </a:endParaRPr>
          </a:p>
        </p:txBody>
      </p:sp>
      <p:pic>
        <p:nvPicPr>
          <p:cNvPr id="5" name="Symbol zastępczy zawartości 4" descr="1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844824"/>
            <a:ext cx="3073185" cy="4525963"/>
          </a:xfrm>
          <a:ln w="28575">
            <a:solidFill>
              <a:srgbClr val="FF0000"/>
            </a:solidFill>
          </a:ln>
          <a:effectLst>
            <a:outerShdw blurRad="241300" dist="228600" dir="18900000" algn="b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  <a:ln w="28575">
            <a:solidFill>
              <a:srgbClr val="00009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pl-PL" sz="2000" b="1" dirty="0" err="1" smtClean="0">
                <a:latin typeface="Bookman Old Style" pitchFamily="18" charset="0"/>
              </a:rPr>
              <a:t>Kardyś</a:t>
            </a:r>
            <a:r>
              <a:rPr lang="pl-PL" sz="2000" b="1" dirty="0" smtClean="0">
                <a:latin typeface="Bookman Old Style" pitchFamily="18" charset="0"/>
              </a:rPr>
              <a:t> Piotr : Dzieje Gminy Skarżysko – Kościelne/ Piotr </a:t>
            </a:r>
            <a:r>
              <a:rPr lang="pl-PL" sz="2000" b="1" dirty="0" err="1" smtClean="0">
                <a:latin typeface="Bookman Old Style" pitchFamily="18" charset="0"/>
              </a:rPr>
              <a:t>Kardyś</a:t>
            </a:r>
            <a:r>
              <a:rPr lang="pl-PL" sz="2000" b="1" dirty="0" smtClean="0">
                <a:latin typeface="Bookman Old Style" pitchFamily="18" charset="0"/>
              </a:rPr>
              <a:t>, Marcin Medyński, Krzysztof </a:t>
            </a:r>
            <a:r>
              <a:rPr lang="pl-PL" sz="2000" b="1" dirty="0" err="1" smtClean="0">
                <a:latin typeface="Bookman Old Style" pitchFamily="18" charset="0"/>
              </a:rPr>
              <a:t>Zemeła</a:t>
            </a:r>
            <a:r>
              <a:rPr lang="pl-PL" sz="2000" b="1" dirty="0" smtClean="0">
                <a:latin typeface="Bookman Old Style" pitchFamily="18" charset="0"/>
              </a:rPr>
              <a:t>, Tadeusz Wojewoda . – Skarżysko – Kościelne : PiS Agencja Wydawniczo – Poligraficzna, 2010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err="1" smtClean="0">
                <a:latin typeface="Bookman Old Style" pitchFamily="18" charset="0"/>
              </a:rPr>
              <a:t>Syg</a:t>
            </a:r>
            <a:r>
              <a:rPr lang="pl-PL" sz="2000" b="1" dirty="0" smtClean="0">
                <a:latin typeface="Bookman Old Style" pitchFamily="18" charset="0"/>
              </a:rPr>
              <a:t>. 36442</a:t>
            </a:r>
            <a:endParaRPr lang="pl-PL" sz="20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7544" y="2060847"/>
            <a:ext cx="4038600" cy="4032449"/>
          </a:xfrm>
          <a:ln w="57150">
            <a:solidFill>
              <a:srgbClr val="000099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pl-PL" sz="2400" dirty="0" smtClean="0">
                <a:latin typeface="Cambria" pitchFamily="18" charset="0"/>
              </a:rPr>
              <a:t>	Publikacja wydana została z okazji jubileuszu gminy Skarżysko – Kościelne. Autorzy podjęli się przedstawienia dziejów gminy od czasów najdawniejszych, poprzez okresy wojenne, aż do lat obecnych. Monografia opatrzona została wykazem bibliografii.</a:t>
            </a:r>
            <a:endParaRPr lang="pl-PL" sz="2400" dirty="0">
              <a:latin typeface="Cambria" pitchFamily="18" charset="0"/>
            </a:endParaRPr>
          </a:p>
        </p:txBody>
      </p:sp>
      <p:pic>
        <p:nvPicPr>
          <p:cNvPr id="5" name="Symbol zastępczy zawartości 4" descr="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148064" y="1916832"/>
            <a:ext cx="3087595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ln w="571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pl-PL" sz="2000" b="1" dirty="0" smtClean="0">
                <a:latin typeface="Bookman Old Style" pitchFamily="18" charset="0"/>
              </a:rPr>
              <a:t>Kasprzyk Barbara : </a:t>
            </a:r>
            <a:r>
              <a:rPr lang="pl-PL" sz="2000" b="1" dirty="0" err="1" smtClean="0">
                <a:latin typeface="Bookman Old Style" pitchFamily="18" charset="0"/>
              </a:rPr>
              <a:t>Milica</a:t>
            </a:r>
            <a:r>
              <a:rPr lang="pl-PL" sz="2000" b="1" dirty="0" smtClean="0">
                <a:latin typeface="Bookman Old Style" pitchFamily="18" charset="0"/>
              </a:rPr>
              <a:t> 1950 – 1955. Historia pierwszego powojennego osiedla w Skarżysku – Kamiennej . – Skarżysko – Kamienna  : Wydawnictwo Muzeum im. Orła Białego, 2012</a:t>
            </a:r>
            <a:br>
              <a:rPr lang="pl-PL" sz="2000" b="1" dirty="0" smtClean="0">
                <a:latin typeface="Bookman Old Style" pitchFamily="18" charset="0"/>
              </a:rPr>
            </a:br>
            <a:r>
              <a:rPr lang="pl-PL" sz="2000" b="1" dirty="0" err="1" smtClean="0">
                <a:latin typeface="Bookman Old Style" pitchFamily="18" charset="0"/>
              </a:rPr>
              <a:t>Syg</a:t>
            </a:r>
            <a:r>
              <a:rPr lang="pl-PL" sz="2000" b="1" dirty="0" smtClean="0">
                <a:latin typeface="Bookman Old Style" pitchFamily="18" charset="0"/>
              </a:rPr>
              <a:t>. 36744</a:t>
            </a:r>
            <a:endParaRPr lang="pl-PL" sz="2000" b="1" dirty="0">
              <a:latin typeface="Bookman Old Style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16832"/>
            <a:ext cx="4038600" cy="4209331"/>
          </a:xfr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pl-PL" sz="2400" dirty="0" smtClean="0">
                <a:latin typeface="Cambria" pitchFamily="18" charset="0"/>
              </a:rPr>
              <a:t>	Opracowanie to przedstawia dzieje </a:t>
            </a:r>
            <a:r>
              <a:rPr lang="pl-PL" sz="2400" dirty="0" err="1" smtClean="0">
                <a:latin typeface="Cambria" pitchFamily="18" charset="0"/>
              </a:rPr>
              <a:t>Milicy</a:t>
            </a:r>
            <a:r>
              <a:rPr lang="pl-PL" sz="2400" dirty="0" smtClean="0">
                <a:latin typeface="Cambria" pitchFamily="18" charset="0"/>
              </a:rPr>
              <a:t>, osiedla domów wielorodzinnych, które powstały w latach 50. XX wieku. Autorka ukazuje przebieg zasiedlenia osiedla, jak wyglądało życie przeciętnego mieszkańca.</a:t>
            </a:r>
            <a:endParaRPr lang="pl-PL" sz="2400" dirty="0">
              <a:latin typeface="Cambria" pitchFamily="18" charset="0"/>
            </a:endParaRPr>
          </a:p>
        </p:txBody>
      </p:sp>
      <p:pic>
        <p:nvPicPr>
          <p:cNvPr id="5" name="Symbol zastępczy zawartości 4" descr="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r="2548"/>
          <a:stretch>
            <a:fillRect/>
          </a:stretch>
        </p:blipFill>
        <p:spPr>
          <a:xfrm>
            <a:off x="5076056" y="1844824"/>
            <a:ext cx="3090594" cy="4525963"/>
          </a:xfrm>
          <a:ln w="57150">
            <a:solidFill>
              <a:srgbClr val="3A1D00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1884</TotalTime>
  <Words>787</Words>
  <Application>Microsoft Office PowerPoint</Application>
  <PresentationFormat>Pokaz na ekranie (4:3)</PresentationFormat>
  <Paragraphs>69</Paragraphs>
  <Slides>34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34</vt:i4>
      </vt:variant>
    </vt:vector>
  </HeadingPairs>
  <TitlesOfParts>
    <vt:vector size="35" baseType="lpstr">
      <vt:lpstr>Motyw pakietu Office</vt:lpstr>
      <vt:lpstr>REGION I POWIAT SKARŻYSKI  W PUBLIKACJACH</vt:lpstr>
      <vt:lpstr>Prezentacja zawiera wybrane publikacje zgromadzone przez Bibliotekę w latach 2010 – 2013 dotyczące Skarżyska – Kamiennej  i okolic. Zbiory dostępne są w Czytelni  w Dziale Regionalnym i stanowią część księgozbioru Powiatowej Biblioteki Pedagogicznej w Skarżysku – Kamiennej. Zachęcamy do korzystania.</vt:lpstr>
      <vt:lpstr>Adamczyk Andrzej : Rezerwat Przyrody Świnia Góra im. dr inż. Stanisława Barańskiego / Andrzej Adamczyk, Andrzej Staśkowiak, Paweł Rzuchowski; wstępem opatrzył Ryszard Sowa. – Bliżyn : PiS Agencja wydawniczo – Poligraficzna, 2010  Syg. 36445 </vt:lpstr>
      <vt:lpstr>Boszczyk Marta : W stulecie urodzin księdza profesora Włodzimierza Sedlaka . – Kielce : Pedagogiczna Biblioteka Wojewódzka, 2011 Znak miejsca : SK/I</vt:lpstr>
      <vt:lpstr>Dzieje Bliżyna / pod red. Krzysztofa Zemeły i Piotra Kardysia . – Bliżyn : PiS Agencja Wydawniczo – Poligraficzna, 2010  Syg. 36612</vt:lpstr>
      <vt:lpstr>Dzieje Skarżyska – Kamiennej. Monografia z okazji (90 – lecia nadania praw miejskich / pod red. Krzysztofa Zemeły  i Piotra Kardysia . – Skarżysko – Kamienna : PiS Agencja Wydawniczo - Poligraficzna, 2013 Syg. 36767</vt:lpstr>
      <vt:lpstr>Gibaszewski Krzysztof : Hasag – historia obozu pracy przymusowej w Skarżysku – Kamiennej . – Skarżysko – Kamienna : Wydawnictwo Muzeum im. „Orła Białego”, 2011 Syg. 36642</vt:lpstr>
      <vt:lpstr>Kardyś Piotr : Dzieje Gminy Skarżysko – Kościelne/ Piotr Kardyś, Marcin Medyński, Krzysztof Zemeła, Tadeusz Wojewoda . – Skarżysko – Kościelne : PiS Agencja Wydawniczo – Poligraficzna, 2010 Syg. 36442</vt:lpstr>
      <vt:lpstr>Kasprzyk Barbara : Milica 1950 – 1955. Historia pierwszego powojennego osiedla w Skarżysku – Kamiennej . – Skarżysko – Kamienna  : Wydawnictwo Muzeum im. Orła Białego, 2012 Syg. 36744</vt:lpstr>
      <vt:lpstr>Kita Mieczysław : Ja tam byłem . – Oświęcim : Państwowe Muzeum Auschwitz – Birkenau, 2009 Syg. 36643</vt:lpstr>
      <vt:lpstr>Ksiądz Profesor Włodzimierz Sedlak „… sercem Skarżyszczanin” : w 100-lecie urodzin / pod red. Ryszarda Sowy . – Skarżysko – Kamienna : Powiatowa i Miejska Biblioteka Publiczna w Skarżysku – Kam.; PiS Agencja Wydawniczo – Poligraficzna, 2011 Syg. 36646 </vt:lpstr>
      <vt:lpstr>Kuliński Ireneusz : Nad Czarną, Barbarką i Kamienną : Konno, rowerem, kajakiem i samochodem . – PiS Agencja Wydawniczo – Poligraficzna, 2012 Syg. 36748</vt:lpstr>
      <vt:lpstr>Kuliński Ireneusz : Ścieżkami Powiatu Skarżyskiego : pieszo  i rowerem . – Skarżysko – Kamienna : Starostwo Powiatowe  w Skarżysku – Kamiennej; PiS Agencja Wydawniczo – Poligraficzna, 2010 Syg. 36193</vt:lpstr>
      <vt:lpstr>Lewicka Ewa, Marta Boszczyk : Włodzimierz Sedlak : bibliografia podmiotowo – przedmiotowa . – Kielce : Pedagogiczna Biblioteka Wojewódzka, 2011 Syg. 36655</vt:lpstr>
      <vt:lpstr>Mała Ojczyzna : Skarżysko – Kamienna, dziedzictwo kulturowe  i środowisko naturalne : materiały do edukacji regionalnej / pod red. Piotra Kardysia, Krzysztofa Zemeły i in. . – Skarżysko – Kamienna : Polskie Towarzystwo Historyczne Oddział w Skarżysku – Kam., 2010 Syg. 36443 </vt:lpstr>
      <vt:lpstr>Miernik Ryszard : Opowieść o krzyżu harcerskim . – Kielce – Karczówka – Chroberz : Ośrodek Kulturalno – Historyczny Beldonek, 2010 Syg. 36463</vt:lpstr>
      <vt:lpstr>Notatnik Bliżyński. Numer 7  – Dr Lech Jędrzejkiewicz pro memoria. – Bliżyn : Towarzystwo Przyjaciół Bliżyna, 2011 Syg. 36614</vt:lpstr>
      <vt:lpstr>Notatnik Bliżyński. Numer 8 – Skowron Krystyna : Podróż Stefana Żeromskiego koleją z Bzina do Końskich via Bliżyn (szkic literacko – historyczny) . – Bliżyn : Towarzystwo Przyjaciół Bliżyna, 2012 Syg. 36763</vt:lpstr>
      <vt:lpstr>Piasta Bożena : W cytatach – Dzieje Skarżyska – Kamiennej czyli literacka „pigułka”. T. 1 . – Starachowice : Wydawnictwo „Radostowa”, 2010 Syg. 36644</vt:lpstr>
      <vt:lpstr>Piasta Bożena : W cytatach – Dzieje Skarżyska – Kamiennej czyli literacka „pigułka”. T. 2 : Wojna. Czas Generalnej Guberni i Polskiego Państwa Podziemnego . – Starachowice : Wydawnictwo „Radostowa”, 2012 Syg. 36751</vt:lpstr>
      <vt:lpstr>Piękne, rzadkie i chronione. Cz. II // Skarżyskie Zeszyty Ligi Ochrony Przyrody. Zeszyt nr 11 . – Skarżysko – Kamienna : PiS Agencja Wydawniczo – Poligraficzna, 2009</vt:lpstr>
      <vt:lpstr>Piękne, rzadkie i chronione. Cz. III // Skarżyskie Zeszyty Ligi Ochrony Przyrody. Zeszyt nr 12 . – Skarżysko – Kamienna : PiS Agencja Wydawniczo – Poligraficzna, 2012</vt:lpstr>
      <vt:lpstr>Rell Józef : Harcerska droga do partyzantki . – Warszawa : Oficyna Wydawnicza Rytm, 2008 Syg. 36157</vt:lpstr>
      <vt:lpstr>Skarżysko – Kamienna. Panorama dziejów miasta / Stowarzyszenie PraOsada Rydno; Polskie Towarzystwo Historyczne Oddział  w Skarżysku – Kamiennej . – Skarżysko – Kamienna, PiS Agencja Wydawniczo – Poligraficzna, 2011 Syg. 36481</vt:lpstr>
      <vt:lpstr>Staśkowiak Andrzej : Motyle Ziemi Skarżyskiej . – Skarżysko – Kamienna : PiS Agencja Wydawniczo – Poligraficzna, 2010 Syg. 36415</vt:lpstr>
      <vt:lpstr>Warso Albert ks. : Matce Miłosierdzia Skarżysko – Kamienną zawierzam : Więzi bł. Papieża Jana Pawła II ze Skarżyskiem - Kamienną . – Skarżysko – Kamienna : Sanktuarium Matki Bożej Ostrobramskiej, 2011 Syg. 36648</vt:lpstr>
      <vt:lpstr>Z dziejów regionu i miasta. Rocznik 1/2010 / pod red. Tadeusza Wojewody . – Skarżysko – kamienna : PiS Agencja Wydawniczo – Poligraficzna, 2010 Rocznik Oddziału Polskiego Towarzystwa Historycznego  w Skarżysku – Kamiennej Syg. 36444</vt:lpstr>
      <vt:lpstr>Z dziejów regionu i miasta. Rocznik 2/2011 / pod red. Tadeusza Wojewody . – Skarżysko – Kamienna : PiS Agencja Wydawniczo – Poligraficzna, 2011 Rocznik Oddziału Polskiego Towarzystwa Historycznego  w Skarżysku – Kamiennej Syg. 36647</vt:lpstr>
      <vt:lpstr>Z dziejów regionu i miasta. Rocznik 3/2012 / pod red. Tadeusza Wojewody . – Skarżysko – Kamienna : PiS Agencja Wydawniczo – Poligraficzna, 2012 Rocznik Oddziału Polskiego Towarzystwa Historycznego  w Skarżysku – Kamiennej Syg. 36742</vt:lpstr>
      <vt:lpstr>Znad Kamiennej : materiały i studia. T. IV . – Skarżysko – Kamienna : Wydawnictwo Muzeum im. Orła Białego, 2011 Syg. 36645</vt:lpstr>
      <vt:lpstr>Znad Kamiennej : materiały i studia. T. V . – Skarżysko – Kamienna : Wydawnictwo Muzeum im. Orła Białego, 2012 Syg. 36747</vt:lpstr>
      <vt:lpstr>Znad Kamiennej – Krauze Jerzy : O budowie traktatów bitych  w Królestwie Polskim ze szczególnym uwzględnieniem drogi Warszawa – Kraków . – Skarżysko – Kamienna : PiS Agencja Wydawniczo – Poligraficzna, 2012 Syg. 36768</vt:lpstr>
      <vt:lpstr>Znad Kamiennej – Krauze Jerzy : Zakłady Zbrojeniowe  w Skarżysku – Kamiennej w latach 1923 – 1939 . – Skarżysko – Kamienna : PiS Agencja Wydawniczo – Poligraficzna, 2012 Syg. 36769</vt:lpstr>
      <vt:lpstr>Powiatowa Biblioteka Pedagogiczna  w Skarżysku – Kamiennej 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Jurek</dc:creator>
  <cp:lastModifiedBy>Jurek</cp:lastModifiedBy>
  <cp:revision>193</cp:revision>
  <dcterms:created xsi:type="dcterms:W3CDTF">2014-05-16T12:56:00Z</dcterms:created>
  <dcterms:modified xsi:type="dcterms:W3CDTF">2014-05-30T11:38:03Z</dcterms:modified>
</cp:coreProperties>
</file>