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Plik:Stanis%C5%82aw_Lem_signature.sv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pl.wikipedia.org/wiki/Plik:Gr%C3%B3b_Stanis%C5%82awa_Lema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ubimyczytac.pl/cytat/24999" TargetMode="External"/><Relationship Id="rId5" Type="http://schemas.openxmlformats.org/officeDocument/2006/relationships/hyperlink" Target="https://lubimyczytac.pl/ksiazka/5651/szpital-przemienienia" TargetMode="External"/><Relationship Id="rId4" Type="http://schemas.openxmlformats.org/officeDocument/2006/relationships/hyperlink" Target="https://lubimyczytac.pl/autor/54/stanislaw-le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pl.wikipedia.org/wiki/Plik:Lwow-Brajerowska4.jpg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8000" b="1" dirty="0" smtClean="0"/>
              <a:t>STANISŁAW LEM</a:t>
            </a:r>
            <a:endParaRPr lang="pl-PL" sz="80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5400" b="1" dirty="0" smtClean="0"/>
              <a:t>1921 - 2006</a:t>
            </a:r>
            <a:endParaRPr lang="pl-PL" sz="5400" b="1" dirty="0"/>
          </a:p>
        </p:txBody>
      </p:sp>
    </p:spTree>
    <p:extLst>
      <p:ext uri="{BB962C8B-B14F-4D97-AF65-F5344CB8AC3E}">
        <p14:creationId xmlns:p14="http://schemas.microsoft.com/office/powerpoint/2010/main" val="2725646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279919"/>
            <a:ext cx="10364451" cy="1272299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627984" y="1772816"/>
            <a:ext cx="7315200" cy="423609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l-PL" dirty="0">
                <a:effectLst/>
              </a:rPr>
              <a:t>W lutym 1954 ożenił się z Barbarą </a:t>
            </a:r>
            <a:r>
              <a:rPr lang="pl-PL" dirty="0" smtClean="0">
                <a:effectLst/>
              </a:rPr>
              <a:t>Leśniak. </a:t>
            </a:r>
            <a:r>
              <a:rPr lang="pl-PL" dirty="0">
                <a:effectLst/>
              </a:rPr>
              <a:t>Lem wraz z ojcem i matką mieszkał początkowo w jednym pokoju przy ulicy Śląskiej w </a:t>
            </a:r>
            <a:r>
              <a:rPr lang="pl-PL" dirty="0" smtClean="0">
                <a:effectLst/>
              </a:rPr>
              <a:t>Krakowie. </a:t>
            </a:r>
            <a:r>
              <a:rPr lang="pl-PL" dirty="0">
                <a:effectLst/>
              </a:rPr>
              <a:t>Następnie, po śmierci ojca w 1954, Lem przeniósł się wraz z matką do dwupokojowego mieszkania przy ulicy </a:t>
            </a:r>
            <a:r>
              <a:rPr lang="pl-PL" dirty="0" err="1">
                <a:effectLst/>
              </a:rPr>
              <a:t>Bonerowskiej</a:t>
            </a:r>
            <a:r>
              <a:rPr lang="pl-PL" dirty="0">
                <a:effectLst/>
              </a:rPr>
              <a:t>. Tam też, jakiś czas po ślubie, przeprowadziła się żona Lema, która wcześniej mieszkała z siostrą przy ulicy </a:t>
            </a:r>
            <a:r>
              <a:rPr lang="pl-PL" dirty="0" err="1" smtClean="0">
                <a:effectLst/>
              </a:rPr>
              <a:t>Sarego</a:t>
            </a:r>
            <a:r>
              <a:rPr lang="pl-PL" baseline="30000" dirty="0">
                <a:effectLst/>
              </a:rPr>
              <a:t>.</a:t>
            </a:r>
            <a:endParaRPr lang="pl-PL" baseline="30000" dirty="0" smtClean="0">
              <a:effectLst/>
            </a:endParaRPr>
          </a:p>
          <a:p>
            <a:pPr algn="just"/>
            <a:r>
              <a:rPr lang="pl-PL" dirty="0">
                <a:effectLst/>
              </a:rPr>
              <a:t>Po XX zjeździe KPZR w 1956 i wydarzeniach „polskiego października” w Polsce zapanowała większa swoboda pisarska. Rozpoczęła się wielka, międzynarodowa kariera Lema jako pisarza s-f. Napisał on kilkanaście książek z tego nurtu, zarówno utrzymanych w stylu realistycznym, jak i </a:t>
            </a:r>
            <a:r>
              <a:rPr lang="pl-PL" dirty="0" smtClean="0">
                <a:effectLst/>
              </a:rPr>
              <a:t>groteskowym, </a:t>
            </a:r>
            <a:r>
              <a:rPr lang="pl-PL" dirty="0">
                <a:effectLst/>
              </a:rPr>
              <a:t>które zostały przetłumaczone na wiele </a:t>
            </a:r>
            <a:r>
              <a:rPr lang="pl-PL" dirty="0" smtClean="0">
                <a:effectLst/>
              </a:rPr>
              <a:t>języków. </a:t>
            </a:r>
            <a:endParaRPr lang="pl-PL" dirty="0">
              <a:effectLst/>
            </a:endParaRPr>
          </a:p>
          <a:p>
            <a:endParaRPr lang="pl-PL" baseline="30000" dirty="0" smtClean="0">
              <a:effectLst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3585" r="14002" b="46028"/>
          <a:stretch/>
        </p:blipFill>
        <p:spPr>
          <a:xfrm>
            <a:off x="149290" y="3411811"/>
            <a:ext cx="4478694" cy="3194262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" y="1576330"/>
            <a:ext cx="3573463" cy="2463825"/>
          </a:xfr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83626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217909"/>
            <a:ext cx="10364451" cy="1396287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2" y="1517877"/>
            <a:ext cx="2343747" cy="3424237"/>
          </a:xfr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432041" y="1517877"/>
            <a:ext cx="7492481" cy="4556351"/>
          </a:xfrm>
        </p:spPr>
        <p:txBody>
          <a:bodyPr>
            <a:normAutofit fontScale="62500" lnSpcReduction="20000"/>
          </a:bodyPr>
          <a:lstStyle/>
          <a:p>
            <a:pPr algn="just"/>
            <a:endParaRPr lang="pl-PL" dirty="0" smtClean="0">
              <a:effectLst/>
            </a:endParaRPr>
          </a:p>
          <a:p>
            <a:pPr algn="just"/>
            <a:r>
              <a:rPr lang="pl-PL" sz="2400" dirty="0" smtClean="0">
                <a:effectLst/>
              </a:rPr>
              <a:t>W </a:t>
            </a:r>
            <a:r>
              <a:rPr lang="pl-PL" sz="2400" dirty="0">
                <a:effectLst/>
              </a:rPr>
              <a:t>1961 ukazały się dwa sztandarowe dzieła fantastycznonaukowe Lema: </a:t>
            </a:r>
            <a:r>
              <a:rPr lang="pl-PL" sz="2400" i="1" dirty="0">
                <a:effectLst/>
              </a:rPr>
              <a:t>Solaris</a:t>
            </a:r>
            <a:r>
              <a:rPr lang="pl-PL" sz="2400" dirty="0">
                <a:effectLst/>
              </a:rPr>
              <a:t> i </a:t>
            </a:r>
            <a:r>
              <a:rPr lang="pl-PL" sz="2400" i="1" dirty="0">
                <a:effectLst/>
              </a:rPr>
              <a:t>Powrót z gwiazd</a:t>
            </a:r>
            <a:r>
              <a:rPr lang="pl-PL" sz="2400" dirty="0">
                <a:effectLst/>
              </a:rPr>
              <a:t> oraz groteskowa powieść </a:t>
            </a:r>
            <a:r>
              <a:rPr lang="pl-PL" sz="2400" i="1" dirty="0">
                <a:effectLst/>
              </a:rPr>
              <a:t>Pamiętnik znaleziony w wannie</a:t>
            </a:r>
            <a:r>
              <a:rPr lang="pl-PL" sz="2400" dirty="0">
                <a:effectLst/>
              </a:rPr>
              <a:t>. </a:t>
            </a:r>
            <a:endParaRPr lang="pl-PL" sz="2400" dirty="0" smtClean="0">
              <a:effectLst/>
            </a:endParaRPr>
          </a:p>
          <a:p>
            <a:pPr algn="just"/>
            <a:r>
              <a:rPr lang="pl-PL" sz="2400" dirty="0" smtClean="0">
                <a:effectLst/>
              </a:rPr>
              <a:t>Powieść </a:t>
            </a:r>
            <a:r>
              <a:rPr lang="pl-PL" sz="2400" i="1" dirty="0">
                <a:effectLst/>
              </a:rPr>
              <a:t>Solaris</a:t>
            </a:r>
            <a:r>
              <a:rPr lang="pl-PL" sz="2400" dirty="0">
                <a:effectLst/>
              </a:rPr>
              <a:t> jest uważana za jedno z najwybitniejszych osiągnięć twórczych </a:t>
            </a:r>
            <a:r>
              <a:rPr lang="pl-PL" sz="2400" dirty="0" smtClean="0">
                <a:effectLst/>
              </a:rPr>
              <a:t>pisarza. </a:t>
            </a:r>
            <a:r>
              <a:rPr lang="pl-PL" sz="2400" dirty="0">
                <a:effectLst/>
              </a:rPr>
              <a:t>Tematem tego dzieła jest motyw kontaktu z inną inteligentną formą życia, a zarazem jest to utwór o bezsilności nauki i samego człowieka, z jego bagażem podświadomych lęków, wobec niemożności zrozumienia </a:t>
            </a:r>
            <a:r>
              <a:rPr lang="pl-PL" sz="2400" dirty="0" smtClean="0">
                <a:effectLst/>
              </a:rPr>
              <a:t>kosmosu. </a:t>
            </a:r>
          </a:p>
          <a:p>
            <a:pPr algn="just"/>
            <a:r>
              <a:rPr lang="pl-PL" sz="2400" i="1" dirty="0" smtClean="0">
                <a:effectLst/>
              </a:rPr>
              <a:t>Powrót </a:t>
            </a:r>
            <a:r>
              <a:rPr lang="pl-PL" sz="2400" i="1" dirty="0">
                <a:effectLst/>
              </a:rPr>
              <a:t>z gwiazd</a:t>
            </a:r>
            <a:r>
              <a:rPr lang="pl-PL" sz="2400" dirty="0">
                <a:effectLst/>
              </a:rPr>
              <a:t> ukazuje czytelnikom obraz konsumpcyjnego, bezmyślnie szczęśliwego społeczeństwa przyszłości oglądanego oczyma bohaterów, którzy powrócili na Ziemię po ponad stu dwudziestu latach z wyprawy w okolice jednej z najbliższych </a:t>
            </a:r>
            <a:r>
              <a:rPr lang="pl-PL" sz="2400" dirty="0" smtClean="0">
                <a:effectLst/>
              </a:rPr>
              <a:t>gwiazd. </a:t>
            </a:r>
            <a:r>
              <a:rPr lang="pl-PL" sz="2400" i="1" dirty="0">
                <a:effectLst/>
              </a:rPr>
              <a:t>Pamiętnik…</a:t>
            </a:r>
            <a:r>
              <a:rPr lang="pl-PL" sz="2400" dirty="0">
                <a:effectLst/>
              </a:rPr>
              <a:t> to opis podróży bohatera po labiryncie zagadkowego Gmachu pewnej rządowej instytucji – metaforze niepoznawalnego świata. Bohater </a:t>
            </a:r>
            <a:r>
              <a:rPr lang="pl-PL" sz="2400" dirty="0" smtClean="0">
                <a:effectLst/>
              </a:rPr>
              <a:t>ów usiłuje </a:t>
            </a:r>
            <a:r>
              <a:rPr lang="pl-PL" sz="2400" dirty="0">
                <a:effectLst/>
              </a:rPr>
              <a:t>nadaremnie zrozumieć cel swojej </a:t>
            </a:r>
            <a:r>
              <a:rPr lang="pl-PL" sz="2400" dirty="0" smtClean="0">
                <a:effectLst/>
              </a:rPr>
              <a:t>misji</a:t>
            </a:r>
            <a:r>
              <a:rPr lang="pl-PL" sz="2400" baseline="30000" dirty="0">
                <a:effectLst/>
              </a:rPr>
              <a:t>.</a:t>
            </a:r>
            <a:endParaRPr lang="pl-PL" sz="24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12" y="2049624"/>
            <a:ext cx="2111829" cy="2892490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09" y="3961719"/>
            <a:ext cx="1905000" cy="2657475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70875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5" y="1478707"/>
            <a:ext cx="1905000" cy="3048000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279918"/>
            <a:ext cx="10364451" cy="1073021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590661" y="1679510"/>
            <a:ext cx="7277877" cy="4301412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1600" dirty="0">
                <a:effectLst/>
              </a:rPr>
              <a:t>Rok 1964 przyniósł premiery aż trzech dzieł, które ugruntowały sławę pisarską Lema. Były to: powieść </a:t>
            </a:r>
            <a:r>
              <a:rPr lang="pl-PL" sz="1600" i="1" dirty="0" smtClean="0">
                <a:effectLst/>
              </a:rPr>
              <a:t>Niezwyciężony</a:t>
            </a:r>
            <a:r>
              <a:rPr lang="pl-PL" sz="1600" dirty="0" smtClean="0">
                <a:effectLst/>
              </a:rPr>
              <a:t>, </a:t>
            </a:r>
            <a:r>
              <a:rPr lang="pl-PL" sz="1600" dirty="0">
                <a:effectLst/>
              </a:rPr>
              <a:t>zbiór groteskowo-baśniowych opowiadań ze świata robotów wzorowanych na bajkach </a:t>
            </a:r>
            <a:r>
              <a:rPr lang="pl-PL" sz="1600" dirty="0" smtClean="0">
                <a:effectLst/>
              </a:rPr>
              <a:t>ludowych </a:t>
            </a:r>
            <a:r>
              <a:rPr lang="pl-PL" sz="1600" dirty="0">
                <a:effectLst/>
              </a:rPr>
              <a:t>pt. </a:t>
            </a:r>
            <a:r>
              <a:rPr lang="pl-PL" sz="1600" i="1" dirty="0">
                <a:effectLst/>
              </a:rPr>
              <a:t>Bajki </a:t>
            </a:r>
            <a:r>
              <a:rPr lang="pl-PL" sz="1600" i="1" dirty="0" smtClean="0">
                <a:effectLst/>
              </a:rPr>
              <a:t>robotów</a:t>
            </a:r>
            <a:r>
              <a:rPr lang="pl-PL" sz="1600" dirty="0">
                <a:effectLst/>
              </a:rPr>
              <a:t> </a:t>
            </a:r>
            <a:r>
              <a:rPr lang="pl-PL" sz="1600" dirty="0" smtClean="0">
                <a:effectLst/>
              </a:rPr>
              <a:t>oraz </a:t>
            </a:r>
            <a:r>
              <a:rPr lang="pl-PL" sz="1600" dirty="0">
                <a:effectLst/>
              </a:rPr>
              <a:t>zbiór esejów filozoficzno-futurologicznych </a:t>
            </a:r>
            <a:r>
              <a:rPr lang="pl-PL" sz="1600" i="1" dirty="0">
                <a:effectLst/>
              </a:rPr>
              <a:t>Summa </a:t>
            </a:r>
            <a:r>
              <a:rPr lang="pl-PL" sz="1600" i="1" dirty="0" err="1">
                <a:effectLst/>
              </a:rPr>
              <a:t>technologiae</a:t>
            </a:r>
            <a:r>
              <a:rPr lang="pl-PL" sz="1600" dirty="0">
                <a:effectLst/>
              </a:rPr>
              <a:t>. </a:t>
            </a:r>
            <a:endParaRPr lang="pl-PL" sz="1600" dirty="0" smtClean="0">
              <a:effectLst/>
            </a:endParaRPr>
          </a:p>
          <a:p>
            <a:pPr algn="just"/>
            <a:r>
              <a:rPr lang="pl-PL" sz="1600" dirty="0">
                <a:effectLst/>
              </a:rPr>
              <a:t>W 1965 ukazała się </a:t>
            </a:r>
            <a:r>
              <a:rPr lang="pl-PL" sz="1600" i="1" dirty="0" err="1" smtClean="0">
                <a:effectLst/>
              </a:rPr>
              <a:t>Cyberiada</a:t>
            </a:r>
            <a:r>
              <a:rPr lang="pl-PL" sz="1600" i="1" dirty="0" smtClean="0">
                <a:effectLst/>
              </a:rPr>
              <a:t> </a:t>
            </a:r>
            <a:r>
              <a:rPr lang="pl-PL" sz="1600" dirty="0" smtClean="0">
                <a:effectLst/>
              </a:rPr>
              <a:t>– </a:t>
            </a:r>
            <a:r>
              <a:rPr lang="pl-PL" sz="1600" dirty="0">
                <a:effectLst/>
              </a:rPr>
              <a:t>dzieło uważane przez samego Lema za swoje szczytowe </a:t>
            </a:r>
            <a:r>
              <a:rPr lang="pl-PL" sz="1600" dirty="0" smtClean="0">
                <a:effectLst/>
              </a:rPr>
              <a:t>osiągnięcie. </a:t>
            </a:r>
            <a:r>
              <a:rPr lang="pl-PL" sz="1600" dirty="0">
                <a:effectLst/>
              </a:rPr>
              <a:t>Cykl opowieści o przygodach dzielnych robotów-konstruktorów: </a:t>
            </a:r>
            <a:r>
              <a:rPr lang="pl-PL" sz="1600" dirty="0" err="1">
                <a:effectLst/>
              </a:rPr>
              <a:t>Trurla</a:t>
            </a:r>
            <a:r>
              <a:rPr lang="pl-PL" sz="1600" dirty="0">
                <a:effectLst/>
              </a:rPr>
              <a:t> </a:t>
            </a:r>
            <a:r>
              <a:rPr lang="pl-PL" sz="1600" dirty="0" smtClean="0">
                <a:effectLst/>
              </a:rPr>
              <a:t> i </a:t>
            </a:r>
            <a:r>
              <a:rPr lang="pl-PL" sz="1600" dirty="0" err="1">
                <a:effectLst/>
              </a:rPr>
              <a:t>Klapaucjusza</a:t>
            </a:r>
            <a:r>
              <a:rPr lang="pl-PL" sz="1600" dirty="0">
                <a:effectLst/>
              </a:rPr>
              <a:t> w świecie </a:t>
            </a:r>
            <a:r>
              <a:rPr lang="pl-PL" sz="1600" dirty="0" smtClean="0">
                <a:effectLst/>
              </a:rPr>
              <a:t>robotów</a:t>
            </a:r>
            <a:r>
              <a:rPr lang="pl-PL" sz="1600" baseline="30000" dirty="0" smtClean="0">
                <a:effectLst/>
              </a:rPr>
              <a:t>[</a:t>
            </a:r>
            <a:r>
              <a:rPr lang="pl-PL" sz="1600" dirty="0" smtClean="0">
                <a:effectLst/>
              </a:rPr>
              <a:t>, </a:t>
            </a:r>
            <a:r>
              <a:rPr lang="pl-PL" sz="1600" dirty="0">
                <a:effectLst/>
              </a:rPr>
              <a:t>rozpoczęty trzema opowiadaniami w </a:t>
            </a:r>
            <a:r>
              <a:rPr lang="pl-PL" sz="1600" i="1" dirty="0">
                <a:effectLst/>
              </a:rPr>
              <a:t>Bajkach robotów</a:t>
            </a:r>
            <a:r>
              <a:rPr lang="pl-PL" sz="1600" dirty="0">
                <a:effectLst/>
              </a:rPr>
              <a:t>, był kontynuowany przez autora w następnych latach nowymi utworami w zbiorach: </a:t>
            </a:r>
            <a:r>
              <a:rPr lang="pl-PL" sz="1600" i="1" dirty="0">
                <a:effectLst/>
              </a:rPr>
              <a:t>Polowanie</a:t>
            </a:r>
            <a:r>
              <a:rPr lang="pl-PL" sz="1600" dirty="0">
                <a:effectLst/>
              </a:rPr>
              <a:t> (1965), </a:t>
            </a:r>
            <a:r>
              <a:rPr lang="pl-PL" sz="1600" i="1" dirty="0">
                <a:effectLst/>
              </a:rPr>
              <a:t>Bezsenność</a:t>
            </a:r>
            <a:r>
              <a:rPr lang="pl-PL" sz="1600" dirty="0">
                <a:effectLst/>
              </a:rPr>
              <a:t> (1971), </a:t>
            </a:r>
            <a:r>
              <a:rPr lang="pl-PL" sz="1600" i="1" dirty="0">
                <a:effectLst/>
              </a:rPr>
              <a:t>Maska</a:t>
            </a:r>
            <a:r>
              <a:rPr lang="pl-PL" sz="1600" dirty="0">
                <a:effectLst/>
              </a:rPr>
              <a:t> (1976) oraz </a:t>
            </a:r>
            <a:r>
              <a:rPr lang="pl-PL" sz="1600" i="1" dirty="0">
                <a:effectLst/>
              </a:rPr>
              <a:t>Powtórka</a:t>
            </a:r>
            <a:r>
              <a:rPr lang="pl-PL" sz="1600" dirty="0">
                <a:effectLst/>
              </a:rPr>
              <a:t> (1979</a:t>
            </a:r>
            <a:r>
              <a:rPr lang="pl-PL" sz="1600" dirty="0" smtClean="0">
                <a:effectLst/>
              </a:rPr>
              <a:t>)</a:t>
            </a:r>
            <a:r>
              <a:rPr lang="pl-PL" sz="1600" baseline="30000" dirty="0">
                <a:effectLst/>
              </a:rPr>
              <a:t>.</a:t>
            </a:r>
            <a:endParaRPr lang="pl-PL" sz="16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1"/>
          <a:stretch/>
        </p:blipFill>
        <p:spPr>
          <a:xfrm>
            <a:off x="239855" y="3645256"/>
            <a:ext cx="2050441" cy="2895503"/>
          </a:xfr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10" y="1319699"/>
            <a:ext cx="2155372" cy="3207008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t="12653" r="19155" b="5986"/>
          <a:stretch/>
        </p:blipFill>
        <p:spPr>
          <a:xfrm>
            <a:off x="2269487" y="3099123"/>
            <a:ext cx="2341984" cy="3508310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5813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317242"/>
            <a:ext cx="10364451" cy="1184988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842588" y="1586205"/>
            <a:ext cx="6864220" cy="416767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dirty="0" smtClean="0">
                <a:effectLst/>
              </a:rPr>
              <a:t>W </a:t>
            </a:r>
            <a:r>
              <a:rPr lang="pl-PL" dirty="0">
                <a:effectLst/>
              </a:rPr>
              <a:t>1968 ukazały się zebrane po raz pierwszy w jednym tomie </a:t>
            </a:r>
            <a:r>
              <a:rPr lang="pl-PL" i="1" dirty="0">
                <a:effectLst/>
              </a:rPr>
              <a:t>Opowieści o pilocie </a:t>
            </a:r>
            <a:r>
              <a:rPr lang="pl-PL" i="1" dirty="0" err="1">
                <a:effectLst/>
              </a:rPr>
              <a:t>Pirxie</a:t>
            </a:r>
            <a:r>
              <a:rPr lang="pl-PL" dirty="0">
                <a:effectLst/>
              </a:rPr>
              <a:t>, wraz z premierowym opowiadaniem </a:t>
            </a:r>
            <a:r>
              <a:rPr lang="pl-PL" i="1" dirty="0">
                <a:effectLst/>
              </a:rPr>
              <a:t>Rozprawa</a:t>
            </a:r>
            <a:r>
              <a:rPr lang="pl-PL" dirty="0">
                <a:effectLst/>
              </a:rPr>
              <a:t>. Wcześniej opowiadania z cyklu ukazywały się w zbiorach: </a:t>
            </a:r>
            <a:r>
              <a:rPr lang="pl-PL" i="1" dirty="0">
                <a:effectLst/>
              </a:rPr>
              <a:t>Inwazja z </a:t>
            </a:r>
            <a:r>
              <a:rPr lang="pl-PL" i="1" dirty="0" err="1">
                <a:effectLst/>
              </a:rPr>
              <a:t>Aldebarana</a:t>
            </a:r>
            <a:r>
              <a:rPr lang="pl-PL" dirty="0">
                <a:effectLst/>
              </a:rPr>
              <a:t> (1959), </a:t>
            </a:r>
            <a:r>
              <a:rPr lang="pl-PL" i="1" dirty="0">
                <a:effectLst/>
              </a:rPr>
              <a:t>Księga robotów</a:t>
            </a:r>
            <a:r>
              <a:rPr lang="pl-PL" dirty="0">
                <a:effectLst/>
              </a:rPr>
              <a:t> (1961), </a:t>
            </a:r>
            <a:r>
              <a:rPr lang="pl-PL" i="1" dirty="0">
                <a:effectLst/>
              </a:rPr>
              <a:t>Noc księżycowa</a:t>
            </a:r>
            <a:r>
              <a:rPr lang="pl-PL" dirty="0">
                <a:effectLst/>
              </a:rPr>
              <a:t> (1963), </a:t>
            </a:r>
            <a:r>
              <a:rPr lang="pl-PL" i="1" dirty="0">
                <a:effectLst/>
              </a:rPr>
              <a:t>Polowanie</a:t>
            </a:r>
            <a:r>
              <a:rPr lang="pl-PL" dirty="0">
                <a:effectLst/>
              </a:rPr>
              <a:t> (1965). </a:t>
            </a:r>
            <a:endParaRPr lang="pl-PL" dirty="0" smtClean="0">
              <a:effectLst/>
            </a:endParaRPr>
          </a:p>
          <a:p>
            <a:pPr algn="just"/>
            <a:r>
              <a:rPr lang="pl-PL" dirty="0" err="1" smtClean="0">
                <a:effectLst/>
              </a:rPr>
              <a:t>Pirx</a:t>
            </a:r>
            <a:r>
              <a:rPr lang="pl-PL" dirty="0" smtClean="0">
                <a:effectLst/>
              </a:rPr>
              <a:t> </a:t>
            </a:r>
            <a:r>
              <a:rPr lang="pl-PL" dirty="0">
                <a:effectLst/>
              </a:rPr>
              <a:t>jest najsympatyczniejszą postacią polskiej klasycznej fantastyki naukowej, to przeciętny człowiek przyszłości wypełniający zwyczajne obowiązki pilota pojazdów kosmicznych. Każda opowieść przedstawia </a:t>
            </a:r>
            <a:r>
              <a:rPr lang="pl-PL" dirty="0" err="1">
                <a:effectLst/>
              </a:rPr>
              <a:t>Pirxa</a:t>
            </a:r>
            <a:r>
              <a:rPr lang="pl-PL" dirty="0">
                <a:effectLst/>
              </a:rPr>
              <a:t> w sytuacjach wymagających od niego niestereotypowego działania, wychodzi on z opresji zawsze obronną ręką dzięki temu, co wydaje się ludzką słabością: naiwności, niewiedzy i nielogicznej </a:t>
            </a:r>
            <a:r>
              <a:rPr lang="pl-PL" dirty="0" smtClean="0">
                <a:effectLst/>
              </a:rPr>
              <a:t>reakcji.</a:t>
            </a:r>
          </a:p>
          <a:p>
            <a:pPr algn="just"/>
            <a:r>
              <a:rPr lang="pl-PL" dirty="0" smtClean="0">
                <a:effectLst/>
              </a:rPr>
              <a:t> </a:t>
            </a:r>
            <a:r>
              <a:rPr lang="pl-PL" dirty="0">
                <a:effectLst/>
              </a:rPr>
              <a:t>Również w 1968 Lem opublikował powieść </a:t>
            </a:r>
            <a:r>
              <a:rPr lang="pl-PL" i="1" dirty="0">
                <a:effectLst/>
              </a:rPr>
              <a:t>Głos Pana</a:t>
            </a:r>
            <a:r>
              <a:rPr lang="pl-PL" dirty="0">
                <a:effectLst/>
              </a:rPr>
              <a:t>. </a:t>
            </a:r>
            <a:endParaRPr lang="pl-PL" dirty="0"/>
          </a:p>
        </p:txBody>
      </p:sp>
      <p:pic>
        <p:nvPicPr>
          <p:cNvPr id="7" name="Obraz 6" descr="Stanisław Lem – Wikicytat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5" y="1391927"/>
            <a:ext cx="3685594" cy="4963885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7" b="13806"/>
          <a:stretch/>
        </p:blipFill>
        <p:spPr>
          <a:xfrm>
            <a:off x="167952" y="3873869"/>
            <a:ext cx="2285999" cy="2687217"/>
          </a:xfr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20677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335902"/>
            <a:ext cx="10364451" cy="1194318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217437" y="1530220"/>
            <a:ext cx="7781730" cy="426097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l-PL" dirty="0">
                <a:effectLst/>
              </a:rPr>
              <a:t>Uzyskanie pozycji jednego z liderów światowej literatury fantastycznonaukowej pozwoliło powrócić pisarzowi do swoich pierwotnych zainteresowań twórczych. Począwszy od tego momentu w twórczości Lema formy beletrystyczne ustąpiły stopniowo miejsca rozważaniom ściśle filozoficznym i eseistyce </a:t>
            </a:r>
            <a:r>
              <a:rPr lang="pl-PL" dirty="0" smtClean="0">
                <a:effectLst/>
              </a:rPr>
              <a:t>naukowej. </a:t>
            </a:r>
            <a:r>
              <a:rPr lang="pl-PL" dirty="0">
                <a:effectLst/>
              </a:rPr>
              <a:t>Pod koniec 1968 ukazał się obszerny esej </a:t>
            </a:r>
            <a:r>
              <a:rPr lang="pl-PL" i="1" dirty="0">
                <a:effectLst/>
              </a:rPr>
              <a:t>Filozofia przypadku</a:t>
            </a:r>
            <a:r>
              <a:rPr lang="pl-PL" dirty="0">
                <a:effectLst/>
              </a:rPr>
              <a:t> – oryginalne ujęcie przez autora teorii dzieła literackiego na gruncie nauk ścisłych i wkomponowanie go w kontekst problemowy kultury </a:t>
            </a:r>
            <a:r>
              <a:rPr lang="pl-PL" dirty="0" smtClean="0">
                <a:effectLst/>
              </a:rPr>
              <a:t>współczesnej. </a:t>
            </a:r>
          </a:p>
          <a:p>
            <a:pPr algn="just"/>
            <a:r>
              <a:rPr lang="pl-PL" dirty="0" smtClean="0">
                <a:effectLst/>
              </a:rPr>
              <a:t>W </a:t>
            </a:r>
            <a:r>
              <a:rPr lang="pl-PL" dirty="0">
                <a:effectLst/>
              </a:rPr>
              <a:t>1971 w zbiorze </a:t>
            </a:r>
            <a:r>
              <a:rPr lang="pl-PL" i="1" dirty="0">
                <a:effectLst/>
              </a:rPr>
              <a:t>Bezsenność</a:t>
            </a:r>
            <a:r>
              <a:rPr lang="pl-PL" dirty="0">
                <a:effectLst/>
              </a:rPr>
              <a:t> ukazało się obszerne opowiadanie </a:t>
            </a:r>
            <a:r>
              <a:rPr lang="pl-PL" i="1" dirty="0">
                <a:effectLst/>
              </a:rPr>
              <a:t>Kongres futurologiczny</a:t>
            </a:r>
            <a:r>
              <a:rPr lang="pl-PL" dirty="0">
                <a:effectLst/>
              </a:rPr>
              <a:t> z cyklu </a:t>
            </a:r>
            <a:r>
              <a:rPr lang="pl-PL" i="1" dirty="0">
                <a:effectLst/>
              </a:rPr>
              <a:t>Ze wspomnień </a:t>
            </a:r>
            <a:r>
              <a:rPr lang="pl-PL" i="1" dirty="0" err="1">
                <a:effectLst/>
              </a:rPr>
              <a:t>Ijona</a:t>
            </a:r>
            <a:r>
              <a:rPr lang="pl-PL" i="1" dirty="0">
                <a:effectLst/>
              </a:rPr>
              <a:t> </a:t>
            </a:r>
            <a:r>
              <a:rPr lang="pl-PL" i="1" dirty="0" err="1">
                <a:effectLst/>
              </a:rPr>
              <a:t>Tichego</a:t>
            </a:r>
            <a:r>
              <a:rPr lang="pl-PL" dirty="0">
                <a:effectLst/>
              </a:rPr>
              <a:t>. Jest to jedno z najlepszych opowiadań Lema – wyrazista alegoria sterowania społeczeństwem za pomocą środków fałszujących rzeczywistość. 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1347" r="1621" b="28299"/>
          <a:stretch/>
        </p:blipFill>
        <p:spPr>
          <a:xfrm>
            <a:off x="1240971" y="1427584"/>
            <a:ext cx="2929813" cy="4506686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3" t="5265" r="6906" b="4542"/>
          <a:stretch/>
        </p:blipFill>
        <p:spPr>
          <a:xfrm>
            <a:off x="125650" y="3554963"/>
            <a:ext cx="1903446" cy="3088433"/>
          </a:xfr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25674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457201"/>
            <a:ext cx="10364451" cy="1119672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655976" y="1642188"/>
            <a:ext cx="7212562" cy="4149011"/>
          </a:xfrm>
        </p:spPr>
        <p:txBody>
          <a:bodyPr>
            <a:normAutofit fontScale="77500" lnSpcReduction="20000"/>
          </a:bodyPr>
          <a:lstStyle/>
          <a:p>
            <a:pPr algn="just"/>
            <a:endParaRPr lang="pl-PL" dirty="0" smtClean="0">
              <a:effectLst/>
            </a:endParaRPr>
          </a:p>
          <a:p>
            <a:pPr algn="just"/>
            <a:r>
              <a:rPr lang="pl-PL" dirty="0" smtClean="0">
                <a:effectLst/>
              </a:rPr>
              <a:t>w 1971 ukazał się zbiór </a:t>
            </a:r>
            <a:r>
              <a:rPr lang="pl-PL" i="1" dirty="0">
                <a:effectLst/>
              </a:rPr>
              <a:t>Doskonała próżnia</a:t>
            </a:r>
            <a:r>
              <a:rPr lang="pl-PL" dirty="0">
                <a:effectLst/>
              </a:rPr>
              <a:t>, zaś w 1973 </a:t>
            </a:r>
            <a:r>
              <a:rPr lang="pl-PL" dirty="0" smtClean="0">
                <a:effectLst/>
              </a:rPr>
              <a:t>tom </a:t>
            </a:r>
            <a:r>
              <a:rPr lang="pl-PL" i="1" dirty="0">
                <a:effectLst/>
              </a:rPr>
              <a:t>Wielkość </a:t>
            </a:r>
            <a:r>
              <a:rPr lang="pl-PL" i="1" dirty="0" smtClean="0">
                <a:effectLst/>
              </a:rPr>
              <a:t>urojona</a:t>
            </a:r>
            <a:r>
              <a:rPr lang="pl-PL" dirty="0" smtClean="0">
                <a:effectLst/>
              </a:rPr>
              <a:t>. </a:t>
            </a:r>
            <a:r>
              <a:rPr lang="pl-PL" dirty="0">
                <a:effectLst/>
              </a:rPr>
              <a:t>Oba dzieła zaskoczyły zarówno czytelników, jak i krytyków literackich. Większość utworów z </a:t>
            </a:r>
            <a:r>
              <a:rPr lang="pl-PL" i="1" dirty="0">
                <a:effectLst/>
              </a:rPr>
              <a:t>Doskonałej próżni</a:t>
            </a:r>
            <a:r>
              <a:rPr lang="pl-PL" dirty="0">
                <a:effectLst/>
              </a:rPr>
              <a:t> to recenzje z nieistniejących książek, które można odczytywać jako niezrealizowane pomysły literackie i parodie stylów. Najważniejszym utworem jest jednak </a:t>
            </a:r>
            <a:r>
              <a:rPr lang="pl-PL" i="1" dirty="0">
                <a:effectLst/>
              </a:rPr>
              <a:t>Nowa Kosmogonia</a:t>
            </a:r>
            <a:r>
              <a:rPr lang="pl-PL" dirty="0">
                <a:effectLst/>
              </a:rPr>
              <a:t>. Jest to fikcyjny wykład laureata Nagrody Nobla – przedstawienie Kosmosu jako Gry zaawansowanych cywilizacji: hipotezy naukowej mającej wyjaśnić zagadkę tzw. milczenia </a:t>
            </a:r>
            <a:r>
              <a:rPr lang="pl-PL" dirty="0" smtClean="0">
                <a:effectLst/>
              </a:rPr>
              <a:t>Wszechświata. </a:t>
            </a:r>
          </a:p>
          <a:p>
            <a:pPr algn="just"/>
            <a:r>
              <a:rPr lang="pl-PL" dirty="0" smtClean="0">
                <a:effectLst/>
              </a:rPr>
              <a:t>Z </a:t>
            </a:r>
            <a:r>
              <a:rPr lang="pl-PL" dirty="0">
                <a:effectLst/>
              </a:rPr>
              <a:t>kolei </a:t>
            </a:r>
            <a:r>
              <a:rPr lang="pl-PL" i="1" dirty="0">
                <a:effectLst/>
              </a:rPr>
              <a:t>Wielkość urojona</a:t>
            </a:r>
            <a:r>
              <a:rPr lang="pl-PL" dirty="0">
                <a:effectLst/>
              </a:rPr>
              <a:t> to zbiór fikcyjnych wstępów do nieistniejących dzieł. Powtarzają się w nich najważniejsze dla Lema pytania i zagadnienia – o istotę i możliwe formy istnienia rozumu.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t="6856" r="7240" b="9917"/>
          <a:stretch/>
        </p:blipFill>
        <p:spPr>
          <a:xfrm>
            <a:off x="1875453" y="1922106"/>
            <a:ext cx="2668555" cy="4058816"/>
          </a:xfrm>
          <a:prstGeom prst="rect">
            <a:avLst/>
          </a:prstGeom>
          <a:ln w="76200">
            <a:solidFill>
              <a:schemeClr val="tx2">
                <a:lumMod val="75000"/>
              </a:schemeClr>
            </a:solidFill>
          </a:ln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t="2813" r="5117" b="6994"/>
          <a:stretch/>
        </p:blipFill>
        <p:spPr>
          <a:xfrm>
            <a:off x="293915" y="2612572"/>
            <a:ext cx="1894114" cy="3088432"/>
          </a:xfr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9742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261257"/>
            <a:ext cx="10364451" cy="1183085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6" y="1295053"/>
            <a:ext cx="3033713" cy="3067455"/>
          </a:xfrm>
          <a:ln w="76200">
            <a:solidFill>
              <a:schemeClr val="tx2">
                <a:lumMod val="75000"/>
              </a:schemeClr>
            </a:solidFill>
          </a:ln>
        </p:spPr>
      </p:pic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3909527" y="1444342"/>
            <a:ext cx="7931020" cy="449925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dirty="0">
                <a:effectLst/>
              </a:rPr>
              <a:t>W 1975 ukazała się druga po </a:t>
            </a:r>
            <a:r>
              <a:rPr lang="pl-PL" i="1" dirty="0">
                <a:effectLst/>
              </a:rPr>
              <a:t>Wejściu na orbitę</a:t>
            </a:r>
            <a:r>
              <a:rPr lang="pl-PL" dirty="0">
                <a:effectLst/>
              </a:rPr>
              <a:t> zbiorowa edycja tekstów eseistycznych Lema pt. </a:t>
            </a:r>
            <a:r>
              <a:rPr lang="pl-PL" i="1" dirty="0">
                <a:effectLst/>
              </a:rPr>
              <a:t>Rozprawy i szkice</a:t>
            </a:r>
            <a:r>
              <a:rPr lang="pl-PL" dirty="0" smtClean="0">
                <a:effectLst/>
              </a:rPr>
              <a:t>. </a:t>
            </a:r>
            <a:r>
              <a:rPr lang="pl-PL" dirty="0">
                <a:effectLst/>
              </a:rPr>
              <a:t>Uaktualnione wydanie tej książki, zmienione i uzupełnione o nowe teksty, ukazało się w 2003 pt. </a:t>
            </a:r>
            <a:r>
              <a:rPr lang="pl-PL" i="1" dirty="0">
                <a:effectLst/>
              </a:rPr>
              <a:t>Mój pogląd na </a:t>
            </a:r>
            <a:r>
              <a:rPr lang="pl-PL" i="1" dirty="0" smtClean="0">
                <a:effectLst/>
              </a:rPr>
              <a:t>literaturę</a:t>
            </a:r>
            <a:r>
              <a:rPr lang="pl-PL" dirty="0" smtClean="0">
                <a:effectLst/>
              </a:rPr>
              <a:t>. </a:t>
            </a:r>
          </a:p>
          <a:p>
            <a:pPr algn="just"/>
            <a:r>
              <a:rPr lang="pl-PL" dirty="0" smtClean="0">
                <a:effectLst/>
              </a:rPr>
              <a:t>W </a:t>
            </a:r>
            <a:r>
              <a:rPr lang="pl-PL" dirty="0">
                <a:effectLst/>
              </a:rPr>
              <a:t>następnym roku Lem podjął na nowo problematykę losowego rozkładu zdarzeń i roli przypadku w opisywaniu natury świata – w 1976 opublikowano powieść </a:t>
            </a:r>
            <a:r>
              <a:rPr lang="pl-PL" i="1" dirty="0" smtClean="0">
                <a:effectLst/>
              </a:rPr>
              <a:t>Katar</a:t>
            </a:r>
            <a:r>
              <a:rPr lang="pl-PL" dirty="0" smtClean="0">
                <a:effectLst/>
              </a:rPr>
              <a:t> </a:t>
            </a:r>
            <a:r>
              <a:rPr lang="pl-PL" dirty="0">
                <a:effectLst/>
              </a:rPr>
              <a:t>utrzymaną w konwencji prozy </a:t>
            </a:r>
            <a:r>
              <a:rPr lang="pl-PL" dirty="0" smtClean="0">
                <a:effectLst/>
              </a:rPr>
              <a:t>detektywistycznej. </a:t>
            </a:r>
            <a:r>
              <a:rPr lang="pl-PL" dirty="0">
                <a:effectLst/>
              </a:rPr>
              <a:t>Tym razem zagadkę stanowi zastanawiająca seria zgonów bogatych turystów przebywających latem w Neapolu, którą rozwiązuje prowadzący prywatne śledztwo amerykański astronauta. Jest to jednocześnie obrazowe studium samotności człowieka ery </a:t>
            </a:r>
            <a:r>
              <a:rPr lang="pl-PL" dirty="0" smtClean="0">
                <a:effectLst/>
              </a:rPr>
              <a:t>ponowoczesnej.</a:t>
            </a:r>
          </a:p>
          <a:p>
            <a:pPr algn="just"/>
            <a:r>
              <a:rPr lang="pl-PL" dirty="0" smtClean="0">
                <a:effectLst/>
              </a:rPr>
              <a:t> </a:t>
            </a:r>
            <a:r>
              <a:rPr lang="pl-PL" dirty="0">
                <a:effectLst/>
              </a:rPr>
              <a:t>W tym samym roku 1976 ukazał się zbiór opowiadań </a:t>
            </a:r>
            <a:r>
              <a:rPr lang="pl-PL" i="1" dirty="0" smtClean="0">
                <a:effectLst/>
              </a:rPr>
              <a:t>Maska</a:t>
            </a:r>
            <a:r>
              <a:rPr lang="pl-PL" dirty="0" smtClean="0">
                <a:effectLst/>
              </a:rPr>
              <a:t>, </a:t>
            </a:r>
            <a:r>
              <a:rPr lang="pl-PL" dirty="0">
                <a:effectLst/>
              </a:rPr>
              <a:t>zawierający m.in. tytułowe opowiadanie o inteligentnej, zabójczej maszynie – uważane za jedno z najlepszych opowiadań </a:t>
            </a:r>
            <a:r>
              <a:rPr lang="pl-PL" dirty="0" smtClean="0">
                <a:effectLst/>
              </a:rPr>
              <a:t>Lema, </a:t>
            </a:r>
            <a:r>
              <a:rPr lang="pl-PL" dirty="0">
                <a:effectLst/>
              </a:rPr>
              <a:t>a także utwór </a:t>
            </a:r>
            <a:r>
              <a:rPr lang="pl-PL" i="1" dirty="0">
                <a:effectLst/>
              </a:rPr>
              <a:t>Sto trzydzieści siedem sekund</a:t>
            </a:r>
            <a:r>
              <a:rPr lang="pl-PL" dirty="0">
                <a:effectLst/>
              </a:rPr>
              <a:t>, w którym Lem bardzo trafnie przewidział zbliżającą się rewolucję </a:t>
            </a:r>
            <a:r>
              <a:rPr lang="pl-PL" dirty="0" smtClean="0">
                <a:effectLst/>
              </a:rPr>
              <a:t>komputerową.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t="14637" r="6873" b="9347"/>
          <a:stretch/>
        </p:blipFill>
        <p:spPr>
          <a:xfrm>
            <a:off x="1129003" y="3722914"/>
            <a:ext cx="2333270" cy="2987400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6392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94259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544008" y="2043404"/>
            <a:ext cx="7371184" cy="396551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l-PL" dirty="0">
                <a:effectLst/>
              </a:rPr>
              <a:t>W domu, w którym rodzina Lemów mieszkała od 1958, zaczęło się robić ciasno. Olbrzymia liczba nagromadzonych książek, czasopism, magazynów i innych papierów Lema skłoniła ich do przeprowadzki. W 1978 Lemowie zaczęli budowę nowego, większego domu, oddalonego od starego zaledwie o kilka numerów wzdłuż ulicy Narwik w Klinach. Dom posiadał obszerny gabinet i inne udogodnienia dla pracy pisarskiej Lema, gdyż udało się ją zakwalifikować jako pracę „chałupniczą” i dzięki temu uzyskać pozwolenie na dodatkowy metraż – w ówczesnym prawie budowlanym istniało ograniczenie na maksymalną powierzchnię budynku </a:t>
            </a:r>
            <a:r>
              <a:rPr lang="pl-PL" dirty="0" smtClean="0">
                <a:effectLst/>
              </a:rPr>
              <a:t>mieszkalnego. </a:t>
            </a:r>
            <a:endParaRPr lang="pl-PL" dirty="0">
              <a:effectLst/>
            </a:endParaRPr>
          </a:p>
          <a:p>
            <a:endParaRPr lang="pl-PL" dirty="0"/>
          </a:p>
        </p:txBody>
      </p:sp>
      <p:pic>
        <p:nvPicPr>
          <p:cNvPr id="8" name="Symbol zastępczy zawartości 7" descr="Stanisław Lem – jak rozpocząć przygodę z twórczością? | Niestatystyczny.pl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5" y="2331437"/>
            <a:ext cx="4161453" cy="3324581"/>
          </a:xfrm>
          <a:prstGeom prst="rect">
            <a:avLst/>
          </a:prstGeom>
          <a:noFill/>
          <a:ln w="76200">
            <a:solidFill>
              <a:schemeClr val="bg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1910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261257"/>
            <a:ext cx="10364451" cy="1268963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170783" y="1350862"/>
            <a:ext cx="7520473" cy="4984624"/>
          </a:xfrm>
        </p:spPr>
        <p:txBody>
          <a:bodyPr>
            <a:normAutofit fontScale="85000" lnSpcReduction="20000"/>
          </a:bodyPr>
          <a:lstStyle/>
          <a:p>
            <a:pPr algn="just"/>
            <a:endParaRPr lang="pl-PL" dirty="0" smtClean="0">
              <a:effectLst/>
            </a:endParaRPr>
          </a:p>
          <a:p>
            <a:pPr algn="just"/>
            <a:r>
              <a:rPr lang="pl-PL" dirty="0" smtClean="0">
                <a:effectLst/>
              </a:rPr>
              <a:t>w </a:t>
            </a:r>
            <a:r>
              <a:rPr lang="pl-PL" dirty="0">
                <a:effectLst/>
              </a:rPr>
              <a:t>1982 Lem dostał paszport w związku z przyznaniem mu rocznego stypendium w </a:t>
            </a:r>
            <a:r>
              <a:rPr lang="pl-PL" i="1" dirty="0" err="1">
                <a:effectLst/>
              </a:rPr>
              <a:t>Wissenschaftskolleg</a:t>
            </a:r>
            <a:r>
              <a:rPr lang="pl-PL" i="1" dirty="0">
                <a:effectLst/>
              </a:rPr>
              <a:t> </a:t>
            </a:r>
            <a:r>
              <a:rPr lang="pl-PL" i="1" dirty="0" err="1">
                <a:effectLst/>
              </a:rPr>
              <a:t>zu</a:t>
            </a:r>
            <a:r>
              <a:rPr lang="pl-PL" i="1" dirty="0">
                <a:effectLst/>
              </a:rPr>
              <a:t> Berlin</a:t>
            </a:r>
            <a:r>
              <a:rPr lang="pl-PL" dirty="0">
                <a:effectLst/>
              </a:rPr>
              <a:t> </a:t>
            </a:r>
            <a:r>
              <a:rPr lang="pl-PL" dirty="0" smtClean="0">
                <a:effectLst/>
              </a:rPr>
              <a:t> (Instytut </a:t>
            </a:r>
            <a:r>
              <a:rPr lang="pl-PL" dirty="0">
                <a:effectLst/>
              </a:rPr>
              <a:t>Studiów Zaawansowanych) w Berlinie Zachodnim, dokąd wyjechał w tym samym roku. Nie mogąc sprowadzić do siebie rodziny i podlegając tym samym wciąż ograniczeniom w swobodzie wypowiedzi pisarskiej powrócił do </a:t>
            </a:r>
            <a:r>
              <a:rPr lang="pl-PL" dirty="0" smtClean="0">
                <a:effectLst/>
              </a:rPr>
              <a:t>kraju. Kolejna </a:t>
            </a:r>
            <a:r>
              <a:rPr lang="pl-PL" dirty="0">
                <a:effectLst/>
              </a:rPr>
              <a:t>okazja do opuszczenia Polski nadarzyła się już po stanie wojennym – w 1983, na zaproszenie austriackiego związku pisarzy z Wiednia. Cała rodzina Lemów otrzymała paszporty i wyjechała z kraju. Przez kilka miesięcy mieszkali w Berlinie </a:t>
            </a:r>
            <a:r>
              <a:rPr lang="pl-PL" dirty="0" smtClean="0">
                <a:effectLst/>
              </a:rPr>
              <a:t>Zachodnim, </a:t>
            </a:r>
            <a:r>
              <a:rPr lang="pl-PL" dirty="0">
                <a:effectLst/>
              </a:rPr>
              <a:t>a następnie przenieśli się do </a:t>
            </a:r>
            <a:r>
              <a:rPr lang="pl-PL" dirty="0" smtClean="0">
                <a:effectLst/>
              </a:rPr>
              <a:t>Wiednia.</a:t>
            </a:r>
          </a:p>
          <a:p>
            <a:pPr algn="just"/>
            <a:r>
              <a:rPr lang="pl-PL" dirty="0">
                <a:effectLst/>
              </a:rPr>
              <a:t>Podczas pobytu w Wiedniu w latach 1983–1988 Lem nawiązał współpracę z paryską „Kulturą”, gdzie do 1987 zamieszczał artykuły publicystyczne pod pseudonimem </a:t>
            </a:r>
            <a:r>
              <a:rPr lang="pl-PL" dirty="0" smtClean="0">
                <a:effectLst/>
              </a:rPr>
              <a:t>„</a:t>
            </a:r>
            <a:r>
              <a:rPr lang="pl-PL" dirty="0">
                <a:effectLst/>
              </a:rPr>
              <a:t>P. Znawca</a:t>
            </a:r>
            <a:r>
              <a:rPr lang="pl-PL" dirty="0" smtClean="0">
                <a:effectLst/>
              </a:rPr>
              <a:t>”. </a:t>
            </a:r>
            <a:endParaRPr lang="pl-PL" dirty="0">
              <a:effectLst/>
            </a:endParaRPr>
          </a:p>
          <a:p>
            <a:pPr algn="just"/>
            <a:endParaRPr lang="pl-PL" dirty="0" smtClean="0">
              <a:effectLst/>
            </a:endParaRPr>
          </a:p>
          <a:p>
            <a:pPr algn="just"/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7" y="1350862"/>
            <a:ext cx="3154363" cy="2784676"/>
          </a:xfrm>
          <a:ln w="7620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/>
          <a:stretch/>
        </p:blipFill>
        <p:spPr>
          <a:xfrm>
            <a:off x="298887" y="3974841"/>
            <a:ext cx="3769260" cy="2286000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94306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401216"/>
            <a:ext cx="10364451" cy="1200402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329404" y="1894114"/>
            <a:ext cx="7408506" cy="389708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dirty="0" smtClean="0">
                <a:effectLst/>
              </a:rPr>
              <a:t>Lem </a:t>
            </a:r>
            <a:r>
              <a:rPr lang="pl-PL" dirty="0">
                <a:effectLst/>
              </a:rPr>
              <a:t>nie zerwał kontaktu z Polską – w kraju w latach 1984 i 1986 ukazały się odpowiednio </a:t>
            </a:r>
            <a:r>
              <a:rPr lang="pl-PL" i="1" dirty="0">
                <a:effectLst/>
              </a:rPr>
              <a:t>Prowokacja</a:t>
            </a:r>
            <a:r>
              <a:rPr lang="pl-PL" dirty="0">
                <a:effectLst/>
              </a:rPr>
              <a:t> oraz </a:t>
            </a:r>
            <a:r>
              <a:rPr lang="pl-PL" i="1" dirty="0">
                <a:effectLst/>
              </a:rPr>
              <a:t>Biblioteka XXI wieku</a:t>
            </a:r>
            <a:r>
              <a:rPr lang="pl-PL" dirty="0">
                <a:effectLst/>
              </a:rPr>
              <a:t> – niewielkie zbiory szkiców będące kontynuacją </a:t>
            </a:r>
            <a:r>
              <a:rPr lang="pl-PL" i="1" dirty="0">
                <a:effectLst/>
              </a:rPr>
              <a:t>Doskonałej próżni</a:t>
            </a:r>
            <a:r>
              <a:rPr lang="pl-PL" dirty="0">
                <a:effectLst/>
              </a:rPr>
              <a:t>. Zbiory te zawierały jednak w odróżnieniu od pierwowzoru recenzję dzieł dalece poważniejszych, np. historii nazistowskiego ludobójstwa czy dzieje rozwoju broni XXI </a:t>
            </a:r>
            <a:r>
              <a:rPr lang="pl-PL" dirty="0" smtClean="0">
                <a:effectLst/>
              </a:rPr>
              <a:t>wieku. </a:t>
            </a:r>
          </a:p>
          <a:p>
            <a:pPr algn="just"/>
            <a:r>
              <a:rPr lang="pl-PL" dirty="0" smtClean="0">
                <a:effectLst/>
              </a:rPr>
              <a:t>W </a:t>
            </a:r>
            <a:r>
              <a:rPr lang="pl-PL" dirty="0">
                <a:effectLst/>
              </a:rPr>
              <a:t>wydanej w 1987 powieści </a:t>
            </a:r>
            <a:r>
              <a:rPr lang="pl-PL" i="1" dirty="0">
                <a:effectLst/>
              </a:rPr>
              <a:t>Pokój na Ziemi</a:t>
            </a:r>
            <a:r>
              <a:rPr lang="pl-PL" dirty="0">
                <a:effectLst/>
              </a:rPr>
              <a:t> </a:t>
            </a:r>
            <a:r>
              <a:rPr lang="pl-PL" dirty="0" err="1">
                <a:effectLst/>
              </a:rPr>
              <a:t>Ijon</a:t>
            </a:r>
            <a:r>
              <a:rPr lang="pl-PL" dirty="0">
                <a:effectLst/>
              </a:rPr>
              <a:t> </a:t>
            </a:r>
            <a:r>
              <a:rPr lang="pl-PL" dirty="0" err="1">
                <a:effectLst/>
              </a:rPr>
              <a:t>Tichy</a:t>
            </a:r>
            <a:r>
              <a:rPr lang="pl-PL" dirty="0">
                <a:effectLst/>
              </a:rPr>
              <a:t> udaje się na Księżyc, aby sprawdzić stan przebiegu wyścigu zbrojeń, który został tam w całości przeniesiony </a:t>
            </a:r>
            <a:r>
              <a:rPr lang="pl-PL" dirty="0" smtClean="0">
                <a:effectLst/>
              </a:rPr>
              <a:t>na </a:t>
            </a:r>
            <a:r>
              <a:rPr lang="pl-PL" dirty="0">
                <a:effectLst/>
              </a:rPr>
              <a:t>mocy porozumień między mocarstwami. Tym razem misja kończy się fiaskiem, gdyż rozwój wydarzeń wymyka się spod kontroli. Tematem powieści jest przyszłość konfliktów zbrojnych rozważana w kontekście dehumanizacji, rozproszenia i miniaturyzacji </a:t>
            </a:r>
            <a:r>
              <a:rPr lang="pl-PL" dirty="0" smtClean="0">
                <a:effectLst/>
              </a:rPr>
              <a:t>uzbrojenia.  </a:t>
            </a:r>
            <a:endParaRPr lang="pl-PL" dirty="0">
              <a:effectLst/>
            </a:endParaRPr>
          </a:p>
          <a:p>
            <a:endParaRPr lang="pl-PL" dirty="0"/>
          </a:p>
        </p:txBody>
      </p:sp>
      <p:pic>
        <p:nvPicPr>
          <p:cNvPr id="13" name="Symbol zastępczy zawartości 12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5300" t="11411" r="12249" b="17146"/>
          <a:stretch/>
        </p:blipFill>
        <p:spPr>
          <a:xfrm>
            <a:off x="671804" y="1601618"/>
            <a:ext cx="2155371" cy="3287623"/>
          </a:xfrm>
          <a:prstGeom prst="rect">
            <a:avLst/>
          </a:prstGeom>
          <a:ln w="76200">
            <a:solidFill>
              <a:schemeClr val="tx2">
                <a:lumMod val="75000"/>
              </a:schemeClr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6490" r="14372" b="6163"/>
          <a:stretch/>
        </p:blipFill>
        <p:spPr>
          <a:xfrm>
            <a:off x="1408923" y="2686608"/>
            <a:ext cx="2621902" cy="3806890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6316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Rok 2021 rokiem Stanisława Lema.</a:t>
            </a:r>
            <a:br>
              <a:rPr lang="pl-PL" dirty="0" smtClean="0"/>
            </a:br>
            <a:r>
              <a:rPr lang="pl-PL" dirty="0" smtClean="0"/>
              <a:t>100. rocznica urodzin</a:t>
            </a:r>
            <a:endParaRPr lang="pl-PL" dirty="0"/>
          </a:p>
        </p:txBody>
      </p:sp>
      <p:pic>
        <p:nvPicPr>
          <p:cNvPr id="4" name="Obraz 3" descr="stanisław lem 1200 - Galeria CENTRU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1" y="2407018"/>
            <a:ext cx="5760720" cy="301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podpis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993" y="3914190"/>
            <a:ext cx="22860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5828522" y="2766906"/>
            <a:ext cx="6096000" cy="10511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Nikt nie może być mi bliższy ode mnie, a ja, ja jestem sobie czasem taki daleki...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04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195943"/>
            <a:ext cx="10364451" cy="1203649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7" y="1515576"/>
            <a:ext cx="2301875" cy="3389264"/>
          </a:xfrm>
          <a:ln w="76200"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394717" y="1726164"/>
            <a:ext cx="7287209" cy="406503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dirty="0" smtClean="0">
                <a:effectLst/>
              </a:rPr>
              <a:t>Lemowie </a:t>
            </a:r>
            <a:r>
              <a:rPr lang="pl-PL" dirty="0">
                <a:effectLst/>
              </a:rPr>
              <a:t>powrócili do kraju w </a:t>
            </a:r>
            <a:r>
              <a:rPr lang="pl-PL" dirty="0" smtClean="0">
                <a:effectLst/>
              </a:rPr>
              <a:t>1988 </a:t>
            </a:r>
            <a:r>
              <a:rPr lang="pl-PL" dirty="0">
                <a:effectLst/>
              </a:rPr>
              <a:t>i zamieszkali w ukończonym w tym czasie </a:t>
            </a:r>
            <a:r>
              <a:rPr lang="pl-PL" dirty="0" smtClean="0">
                <a:effectLst/>
              </a:rPr>
              <a:t> </a:t>
            </a:r>
            <a:r>
              <a:rPr lang="pl-PL" dirty="0">
                <a:effectLst/>
              </a:rPr>
              <a:t>nowym domu na </a:t>
            </a:r>
            <a:r>
              <a:rPr lang="pl-PL" dirty="0" smtClean="0">
                <a:effectLst/>
              </a:rPr>
              <a:t>Klinach. </a:t>
            </a:r>
          </a:p>
          <a:p>
            <a:pPr algn="just"/>
            <a:r>
              <a:rPr lang="pl-PL" dirty="0">
                <a:effectLst/>
              </a:rPr>
              <a:t>W 1987 ukazała się ostatnia napisana przez Lema powieść pt. </a:t>
            </a:r>
            <a:r>
              <a:rPr lang="pl-PL" i="1" dirty="0" smtClean="0">
                <a:effectLst/>
              </a:rPr>
              <a:t>Fiasko</a:t>
            </a:r>
            <a:r>
              <a:rPr lang="pl-PL" dirty="0">
                <a:effectLst/>
              </a:rPr>
              <a:t> </a:t>
            </a:r>
            <a:r>
              <a:rPr lang="pl-PL" dirty="0" smtClean="0">
                <a:effectLst/>
              </a:rPr>
              <a:t>– </a:t>
            </a:r>
            <a:r>
              <a:rPr lang="pl-PL" dirty="0">
                <a:effectLst/>
              </a:rPr>
              <a:t>utwór poświęcony problematyce pionierskiego lotu do innej gwiazdy oraz próby kontaktu z pozaziemską </a:t>
            </a:r>
            <a:r>
              <a:rPr lang="pl-PL" dirty="0" smtClean="0">
                <a:effectLst/>
              </a:rPr>
              <a:t>cywilizacją.</a:t>
            </a:r>
          </a:p>
          <a:p>
            <a:pPr algn="just"/>
            <a:r>
              <a:rPr lang="pl-PL" dirty="0" smtClean="0">
                <a:effectLst/>
              </a:rPr>
              <a:t> </a:t>
            </a:r>
            <a:r>
              <a:rPr lang="pl-PL" dirty="0">
                <a:effectLst/>
              </a:rPr>
              <a:t>W 1989 </a:t>
            </a:r>
            <a:r>
              <a:rPr lang="pl-PL" dirty="0" smtClean="0">
                <a:effectLst/>
              </a:rPr>
              <a:t> </a:t>
            </a:r>
            <a:r>
              <a:rPr lang="pl-PL" dirty="0">
                <a:effectLst/>
              </a:rPr>
              <a:t>Lem zadeklarował zaprzestanie pisania </a:t>
            </a:r>
            <a:r>
              <a:rPr lang="pl-PL" dirty="0" smtClean="0">
                <a:effectLst/>
              </a:rPr>
              <a:t>beletrystyki. </a:t>
            </a:r>
            <a:r>
              <a:rPr lang="pl-PL" dirty="0">
                <a:effectLst/>
              </a:rPr>
              <a:t>W następnych latach opublikował tylko kilka krótkich opowiadań, które </a:t>
            </a:r>
            <a:r>
              <a:rPr lang="pl-PL" dirty="0" smtClean="0">
                <a:effectLst/>
              </a:rPr>
              <a:t>ukazały się </a:t>
            </a:r>
            <a:r>
              <a:rPr lang="pl-PL" dirty="0">
                <a:effectLst/>
              </a:rPr>
              <a:t>w antologii </a:t>
            </a:r>
            <a:r>
              <a:rPr lang="pl-PL" i="1" dirty="0">
                <a:effectLst/>
              </a:rPr>
              <a:t>Zagadka. Opowiadania</a:t>
            </a:r>
            <a:r>
              <a:rPr lang="pl-PL" dirty="0">
                <a:effectLst/>
              </a:rPr>
              <a:t> (1995), zawierającej utwory nienależące do uporządkowanych cykli opowiadań. Od tego czasu Lem zajmował się głównie publicystyką – pisaniem felietonów oraz prognoz futurologicznych, a także uprawiał krytykę literacką i komentował współczesne wydarzenia społeczno-polityczne. 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80" y="3069771"/>
            <a:ext cx="2454279" cy="3486192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89605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382556"/>
            <a:ext cx="10364451" cy="1101012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627984" y="1735494"/>
            <a:ext cx="7352522" cy="405570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l-PL" dirty="0">
                <a:effectLst/>
              </a:rPr>
              <a:t>W 1992 w miesięczniku „Odra” zaczął ukazywać się cykl felietonów Lema „Rozważania </a:t>
            </a:r>
            <a:r>
              <a:rPr lang="pl-PL" dirty="0" err="1">
                <a:effectLst/>
              </a:rPr>
              <a:t>sylwiczne</a:t>
            </a:r>
            <a:r>
              <a:rPr lang="pl-PL" dirty="0" smtClean="0">
                <a:effectLst/>
              </a:rPr>
              <a:t>”. </a:t>
            </a:r>
            <a:r>
              <a:rPr lang="pl-PL" dirty="0">
                <a:effectLst/>
              </a:rPr>
              <a:t>Większość utworów z tego cyklu została potem opublikowana w tomach </a:t>
            </a:r>
            <a:r>
              <a:rPr lang="pl-PL" i="1" dirty="0">
                <a:effectLst/>
              </a:rPr>
              <a:t>Sex Wars</a:t>
            </a:r>
            <a:r>
              <a:rPr lang="pl-PL" dirty="0">
                <a:effectLst/>
              </a:rPr>
              <a:t> (1996, 2004) oraz </a:t>
            </a:r>
            <a:r>
              <a:rPr lang="pl-PL" i="1" dirty="0">
                <a:effectLst/>
              </a:rPr>
              <a:t>Dylematy</a:t>
            </a:r>
            <a:r>
              <a:rPr lang="pl-PL" dirty="0">
                <a:effectLst/>
              </a:rPr>
              <a:t> (2003). Także w 1992 Lem rozpoczął druk felietonów z cyklu „Świat według Lema” w „Tygodniku Powszechnym</a:t>
            </a:r>
            <a:r>
              <a:rPr lang="pl-PL" dirty="0" smtClean="0">
                <a:effectLst/>
              </a:rPr>
              <a:t>”. </a:t>
            </a:r>
            <a:r>
              <a:rPr lang="pl-PL" dirty="0">
                <a:effectLst/>
              </a:rPr>
              <a:t>Większość z tych felietonów ukazała się później w zbiorach: </a:t>
            </a:r>
            <a:r>
              <a:rPr lang="pl-PL" i="1" dirty="0">
                <a:effectLst/>
              </a:rPr>
              <a:t>Lube </a:t>
            </a:r>
            <a:r>
              <a:rPr lang="pl-PL" i="1" dirty="0" smtClean="0">
                <a:effectLst/>
              </a:rPr>
              <a:t>czasy </a:t>
            </a:r>
            <a:r>
              <a:rPr lang="pl-PL" dirty="0" smtClean="0">
                <a:effectLst/>
              </a:rPr>
              <a:t>(1995</a:t>
            </a:r>
            <a:r>
              <a:rPr lang="pl-PL" dirty="0">
                <a:effectLst/>
              </a:rPr>
              <a:t>), </a:t>
            </a:r>
            <a:r>
              <a:rPr lang="pl-PL" i="1" dirty="0">
                <a:effectLst/>
              </a:rPr>
              <a:t>Dziury w całym</a:t>
            </a:r>
            <a:r>
              <a:rPr lang="pl-PL" dirty="0">
                <a:effectLst/>
              </a:rPr>
              <a:t> (1997), </a:t>
            </a:r>
            <a:r>
              <a:rPr lang="pl-PL" i="1" dirty="0">
                <a:effectLst/>
              </a:rPr>
              <a:t>Dylematy</a:t>
            </a:r>
            <a:r>
              <a:rPr lang="pl-PL" dirty="0">
                <a:effectLst/>
              </a:rPr>
              <a:t> (2003), </a:t>
            </a:r>
            <a:r>
              <a:rPr lang="pl-PL" i="1" dirty="0">
                <a:effectLst/>
              </a:rPr>
              <a:t>Krótkie zwarcia</a:t>
            </a:r>
            <a:r>
              <a:rPr lang="pl-PL" dirty="0">
                <a:effectLst/>
              </a:rPr>
              <a:t> (2004) i </a:t>
            </a:r>
            <a:r>
              <a:rPr lang="pl-PL" i="1" dirty="0">
                <a:effectLst/>
              </a:rPr>
              <a:t>Rasa drapieżców</a:t>
            </a:r>
            <a:r>
              <a:rPr lang="pl-PL" dirty="0">
                <a:effectLst/>
              </a:rPr>
              <a:t> (2006</a:t>
            </a:r>
            <a:r>
              <a:rPr lang="pl-PL" dirty="0" smtClean="0">
                <a:effectLst/>
              </a:rPr>
              <a:t>).</a:t>
            </a:r>
          </a:p>
          <a:p>
            <a:pPr algn="just"/>
            <a:r>
              <a:rPr lang="pl-PL" dirty="0" smtClean="0">
                <a:effectLst/>
              </a:rPr>
              <a:t> W </a:t>
            </a:r>
            <a:r>
              <a:rPr lang="pl-PL" dirty="0">
                <a:effectLst/>
              </a:rPr>
              <a:t>1993 Lem rozpoczął publikację esejów naukowych w nieistniejącej już polskiej edycji czasopisma „PC Magazine” (do 1998), zebranych później w zbiorach </a:t>
            </a:r>
            <a:r>
              <a:rPr lang="pl-PL" i="1" dirty="0">
                <a:effectLst/>
              </a:rPr>
              <a:t>Tajemnica chińskiego pokoju</a:t>
            </a:r>
            <a:r>
              <a:rPr lang="pl-PL" dirty="0">
                <a:effectLst/>
              </a:rPr>
              <a:t> (1996) oraz </a:t>
            </a:r>
            <a:r>
              <a:rPr lang="pl-PL" i="1" dirty="0">
                <a:effectLst/>
              </a:rPr>
              <a:t>Bomba megabitowa</a:t>
            </a:r>
            <a:r>
              <a:rPr lang="pl-PL" dirty="0">
                <a:effectLst/>
              </a:rPr>
              <a:t> (1999</a:t>
            </a:r>
            <a:r>
              <a:rPr lang="pl-PL" dirty="0" smtClean="0">
                <a:effectLst/>
              </a:rPr>
              <a:t>).</a:t>
            </a:r>
            <a:endParaRPr lang="pl-PL" dirty="0"/>
          </a:p>
        </p:txBody>
      </p:sp>
      <p:sp>
        <p:nvSpPr>
          <p:cNvPr id="12" name="Symbol zastępczy zawartości 11"/>
          <p:cNvSpPr>
            <a:spLocks noGrp="1"/>
          </p:cNvSpPr>
          <p:nvPr>
            <p:ph sz="quarter" idx="13"/>
          </p:nvPr>
        </p:nvSpPr>
        <p:spPr>
          <a:xfrm>
            <a:off x="1306286" y="2367092"/>
            <a:ext cx="2136710" cy="272291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4767" r="5928" b="10616"/>
          <a:stretch/>
        </p:blipFill>
        <p:spPr>
          <a:xfrm>
            <a:off x="394854" y="3728550"/>
            <a:ext cx="1947130" cy="2880890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0" r="12801" b="39879"/>
          <a:stretch/>
        </p:blipFill>
        <p:spPr>
          <a:xfrm>
            <a:off x="2653936" y="1259576"/>
            <a:ext cx="1899404" cy="2863262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t="15613" r="9028" b="12819"/>
          <a:stretch/>
        </p:blipFill>
        <p:spPr>
          <a:xfrm>
            <a:off x="2551610" y="3886029"/>
            <a:ext cx="1866747" cy="2700242"/>
          </a:xfrm>
          <a:prstGeom prst="rect">
            <a:avLst/>
          </a:prstGeom>
          <a:ln w="76200">
            <a:solidFill>
              <a:schemeClr val="tx2">
                <a:lumMod val="75000"/>
              </a:schemeClr>
            </a:solidFill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5"/>
          <a:srcRect l="19241" t="11292" r="15060" b="21498"/>
          <a:stretch/>
        </p:blipFill>
        <p:spPr>
          <a:xfrm>
            <a:off x="649060" y="1175657"/>
            <a:ext cx="1838621" cy="2587689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8773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382556"/>
            <a:ext cx="10364451" cy="1156996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650" t="5537" r="6628" b="10809"/>
          <a:stretch/>
        </p:blipFill>
        <p:spPr>
          <a:xfrm>
            <a:off x="239852" y="1623527"/>
            <a:ext cx="2015412" cy="2864498"/>
          </a:xfrm>
          <a:prstGeom prst="rect">
            <a:avLst/>
          </a:prstGeom>
          <a:ln w="76200">
            <a:solidFill>
              <a:schemeClr val="tx2">
                <a:lumMod val="75000"/>
              </a:schemeClr>
            </a:solidFill>
          </a:ln>
        </p:spPr>
      </p:pic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572626" y="1623527"/>
            <a:ext cx="7342566" cy="416767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l-PL" dirty="0">
                <a:effectLst/>
              </a:rPr>
              <a:t>W 2000 ukazał się tom </a:t>
            </a:r>
            <a:r>
              <a:rPr lang="pl-PL" i="1" dirty="0">
                <a:effectLst/>
              </a:rPr>
              <a:t>Przekładaniec</a:t>
            </a:r>
            <a:r>
              <a:rPr lang="pl-PL" dirty="0">
                <a:effectLst/>
              </a:rPr>
              <a:t> zawierający wszystkie wydane przez Lema scenariusze filmowe, widowiska telewizyjne i słuchowiska </a:t>
            </a:r>
            <a:r>
              <a:rPr lang="pl-PL" dirty="0" smtClean="0">
                <a:effectLst/>
              </a:rPr>
              <a:t>radiowe, </a:t>
            </a:r>
            <a:r>
              <a:rPr lang="pl-PL" dirty="0">
                <a:effectLst/>
              </a:rPr>
              <a:t>w tym niepublikowane dotąd scenariusze filmowe </a:t>
            </a:r>
            <a:r>
              <a:rPr lang="pl-PL" i="1" dirty="0">
                <a:effectLst/>
              </a:rPr>
              <a:t>Pamiętnik znaleziony w wannie</a:t>
            </a:r>
            <a:r>
              <a:rPr lang="pl-PL" dirty="0">
                <a:effectLst/>
              </a:rPr>
              <a:t> i </a:t>
            </a:r>
            <a:r>
              <a:rPr lang="pl-PL" i="1" dirty="0">
                <a:effectLst/>
              </a:rPr>
              <a:t>Katar</a:t>
            </a:r>
            <a:r>
              <a:rPr lang="pl-PL" dirty="0">
                <a:effectLst/>
              </a:rPr>
              <a:t>, napisane wspólnie z Janem J. Szczepańskim w latach 70</a:t>
            </a:r>
            <a:r>
              <a:rPr lang="pl-PL" dirty="0" smtClean="0">
                <a:effectLst/>
              </a:rPr>
              <a:t>. </a:t>
            </a:r>
            <a:r>
              <a:rPr lang="pl-PL" dirty="0">
                <a:effectLst/>
              </a:rPr>
              <a:t>W tym samym 2000 ukazała się ostatnia książka eseistyczna Lema pt. </a:t>
            </a:r>
            <a:r>
              <a:rPr lang="pl-PL" i="1" dirty="0" smtClean="0">
                <a:effectLst/>
              </a:rPr>
              <a:t>Okamgnienie</a:t>
            </a:r>
            <a:r>
              <a:rPr lang="pl-PL" dirty="0" smtClean="0">
                <a:effectLst/>
              </a:rPr>
              <a:t>.</a:t>
            </a:r>
          </a:p>
          <a:p>
            <a:pPr algn="just"/>
            <a:r>
              <a:rPr lang="pl-PL" dirty="0" smtClean="0">
                <a:effectLst/>
              </a:rPr>
              <a:t>Także </a:t>
            </a:r>
            <a:r>
              <a:rPr lang="pl-PL" dirty="0">
                <a:effectLst/>
              </a:rPr>
              <a:t>w 2000 ukazały się w formie książkowej rozmowy z publicystą i krytykiem literackim Tomaszem Fiałkowskim pt. </a:t>
            </a:r>
            <a:r>
              <a:rPr lang="pl-PL" i="1" dirty="0">
                <a:effectLst/>
              </a:rPr>
              <a:t>Świat na krawędzi</a:t>
            </a:r>
            <a:r>
              <a:rPr lang="pl-PL" dirty="0">
                <a:effectLst/>
              </a:rPr>
              <a:t>. </a:t>
            </a:r>
            <a:endParaRPr lang="pl-PL" dirty="0" smtClean="0">
              <a:effectLst/>
            </a:endParaRPr>
          </a:p>
          <a:p>
            <a:pPr algn="just"/>
            <a:r>
              <a:rPr lang="pl-PL" dirty="0">
                <a:effectLst/>
              </a:rPr>
              <a:t>W 2001 ukazał się zbiór zabawnych dyktand pt. </a:t>
            </a:r>
            <a:r>
              <a:rPr lang="pl-PL" i="1" dirty="0">
                <a:effectLst/>
              </a:rPr>
              <a:t>Dyktanda czyli…</a:t>
            </a:r>
            <a:r>
              <a:rPr lang="pl-PL" dirty="0">
                <a:effectLst/>
              </a:rPr>
              <a:t>, które Lem dyktował siostrzeńcowi swojej żony Michałowi </a:t>
            </a:r>
            <a:r>
              <a:rPr lang="pl-PL" dirty="0" smtClean="0">
                <a:effectLst/>
              </a:rPr>
              <a:t>Zychowi. </a:t>
            </a:r>
          </a:p>
          <a:p>
            <a:pPr algn="just"/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1" t="6682" r="8449" b="17735"/>
          <a:stretch/>
        </p:blipFill>
        <p:spPr>
          <a:xfrm>
            <a:off x="2255263" y="1408922"/>
            <a:ext cx="2258174" cy="3293707"/>
          </a:xfrm>
          <a:prstGeom prst="rect">
            <a:avLst/>
          </a:prstGeom>
          <a:ln w="76200">
            <a:solidFill>
              <a:schemeClr val="tx1">
                <a:lumMod val="95000"/>
              </a:schemeClr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48"/>
          <a:stretch/>
        </p:blipFill>
        <p:spPr>
          <a:xfrm>
            <a:off x="457201" y="4456922"/>
            <a:ext cx="1503372" cy="197809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 t="4898" r="8547" b="3810"/>
          <a:stretch/>
        </p:blipFill>
        <p:spPr>
          <a:xfrm>
            <a:off x="2306322" y="3788229"/>
            <a:ext cx="1948437" cy="2724538"/>
          </a:xfrm>
          <a:prstGeom prst="rect">
            <a:avLst/>
          </a:prstGeom>
          <a:ln w="762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51671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335902"/>
            <a:ext cx="10364451" cy="1110343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674637" y="1847460"/>
            <a:ext cx="7203232" cy="394373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l-PL" dirty="0">
                <a:effectLst/>
              </a:rPr>
              <a:t>W 2002 został opublikowany wybór listów pisanych przez Lema do różnych adresatów pt. </a:t>
            </a:r>
            <a:r>
              <a:rPr lang="pl-PL" i="1" dirty="0">
                <a:effectLst/>
              </a:rPr>
              <a:t>Listy albo opór materii</a:t>
            </a:r>
            <a:r>
              <a:rPr lang="pl-PL" dirty="0">
                <a:effectLst/>
              </a:rPr>
              <a:t>. Wyboru i opracowania korespondencji dokonał znawca twórczości Lema, krytyk i historyk literatury Jerzy </a:t>
            </a:r>
            <a:r>
              <a:rPr lang="pl-PL" dirty="0" smtClean="0">
                <a:effectLst/>
              </a:rPr>
              <a:t>Jarzębski. </a:t>
            </a:r>
            <a:endParaRPr lang="pl-PL" dirty="0">
              <a:effectLst/>
            </a:endParaRPr>
          </a:p>
          <a:p>
            <a:pPr algn="just"/>
            <a:r>
              <a:rPr lang="pl-PL" dirty="0">
                <a:effectLst/>
              </a:rPr>
              <a:t>W 2004 r. Wydawnictwo Literackie wydało zbiór opowiadań </a:t>
            </a:r>
            <a:r>
              <a:rPr lang="pl-PL" i="1" dirty="0">
                <a:effectLst/>
              </a:rPr>
              <a:t>PL +50. Historie przyszłości</a:t>
            </a:r>
            <a:r>
              <a:rPr lang="pl-PL" dirty="0">
                <a:effectLst/>
              </a:rPr>
              <a:t>, w którym opublikowano tekst Lema </a:t>
            </a:r>
            <a:r>
              <a:rPr lang="pl-PL" i="1" dirty="0">
                <a:effectLst/>
              </a:rPr>
              <a:t>Orzeł biały na tle </a:t>
            </a:r>
            <a:r>
              <a:rPr lang="pl-PL" i="1" dirty="0" smtClean="0">
                <a:effectLst/>
              </a:rPr>
              <a:t>nerwowym</a:t>
            </a:r>
            <a:r>
              <a:rPr lang="pl-PL" dirty="0" smtClean="0">
                <a:effectLst/>
              </a:rPr>
              <a:t>. </a:t>
            </a:r>
          </a:p>
          <a:p>
            <a:pPr algn="just"/>
            <a:r>
              <a:rPr lang="pl-PL" dirty="0" smtClean="0">
                <a:effectLst/>
              </a:rPr>
              <a:t>W </a:t>
            </a:r>
            <a:r>
              <a:rPr lang="pl-PL" dirty="0">
                <a:effectLst/>
              </a:rPr>
              <a:t>2005 ukazał się ostatni – trzydziesty trzeci – tom „Dzieł Zebranych” Stanisława Lema w serii publikowanej przez Wydawnictwo Literackie od 1998, pod redakcją Jerzego </a:t>
            </a:r>
            <a:r>
              <a:rPr lang="pl-PL" dirty="0" smtClean="0">
                <a:effectLst/>
              </a:rPr>
              <a:t>Jarzębskiego. </a:t>
            </a:r>
            <a:endParaRPr lang="pl-PL" dirty="0">
              <a:effectLst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/>
          <a:stretch/>
        </p:blipFill>
        <p:spPr>
          <a:xfrm>
            <a:off x="349741" y="3484773"/>
            <a:ext cx="4096451" cy="303533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6" y="1212980"/>
            <a:ext cx="1735806" cy="2756461"/>
          </a:xfrm>
          <a:ln w="7620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6" b="2933"/>
          <a:stretch/>
        </p:blipFill>
        <p:spPr>
          <a:xfrm>
            <a:off x="2397967" y="1368900"/>
            <a:ext cx="2211355" cy="1872718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2053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345233"/>
            <a:ext cx="10364451" cy="989045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</a:t>
            </a:r>
            <a:r>
              <a:rPr lang="pl-PL" dirty="0" err="1" smtClean="0"/>
              <a:t>twórczośc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544008" y="1334277"/>
            <a:ext cx="7287208" cy="4683967"/>
          </a:xfrm>
        </p:spPr>
        <p:txBody>
          <a:bodyPr>
            <a:normAutofit fontScale="77500" lnSpcReduction="20000"/>
          </a:bodyPr>
          <a:lstStyle/>
          <a:p>
            <a:pPr algn="just"/>
            <a:endParaRPr lang="pl-PL" dirty="0" smtClean="0">
              <a:effectLst/>
            </a:endParaRPr>
          </a:p>
          <a:p>
            <a:pPr algn="just"/>
            <a:r>
              <a:rPr lang="pl-PL" dirty="0" smtClean="0">
                <a:effectLst/>
              </a:rPr>
              <a:t>W </a:t>
            </a:r>
            <a:r>
              <a:rPr lang="pl-PL" dirty="0">
                <a:effectLst/>
              </a:rPr>
              <a:t>lutym 1954 ożenił się z Barbarą Leśniak, ówczesną studentką medycyny, a później lekarzem </a:t>
            </a:r>
            <a:r>
              <a:rPr lang="pl-PL" dirty="0" smtClean="0">
                <a:effectLst/>
              </a:rPr>
              <a:t>radiologiem, </a:t>
            </a:r>
            <a:r>
              <a:rPr lang="pl-PL" dirty="0">
                <a:effectLst/>
              </a:rPr>
              <a:t>którą poznał w 1949 lub 1950. Barbara Lem zmarła 21 kwietnia </a:t>
            </a:r>
            <a:r>
              <a:rPr lang="pl-PL" dirty="0" smtClean="0">
                <a:effectLst/>
              </a:rPr>
              <a:t>2016. </a:t>
            </a:r>
            <a:r>
              <a:rPr lang="pl-PL" dirty="0">
                <a:effectLst/>
              </a:rPr>
              <a:t>W 1968 urodził się z tego związku syn – Tomasz, obecnie </a:t>
            </a:r>
            <a:r>
              <a:rPr lang="pl-PL" dirty="0" smtClean="0">
                <a:effectLst/>
              </a:rPr>
              <a:t>tłumacz.</a:t>
            </a:r>
          </a:p>
          <a:p>
            <a:pPr algn="just"/>
            <a:r>
              <a:rPr lang="pl-PL" dirty="0">
                <a:effectLst/>
              </a:rPr>
              <a:t>Najbliższym przyjacielem Lema był pisarz Jan Józef Szczepański, również ojciec chrzestny syna Tomasza. Częstym gościem w domu Lemów bywał krytyk i historyk literatury Jan </a:t>
            </a:r>
            <a:r>
              <a:rPr lang="pl-PL" dirty="0" smtClean="0">
                <a:effectLst/>
              </a:rPr>
              <a:t>Błoński.</a:t>
            </a:r>
          </a:p>
          <a:p>
            <a:pPr algn="just"/>
            <a:r>
              <a:rPr lang="pl-PL" dirty="0">
                <a:effectLst/>
              </a:rPr>
              <a:t>Lem prowadził również ożywioną znajomość korespondencyjną m.in. z pisarzem Sławomirem Mrożkiem (opublikowaną w 2011 w tomie </a:t>
            </a:r>
            <a:r>
              <a:rPr lang="pl-PL" i="1" dirty="0">
                <a:effectLst/>
              </a:rPr>
              <a:t>Listy</a:t>
            </a:r>
            <a:r>
              <a:rPr lang="pl-PL" dirty="0">
                <a:effectLst/>
              </a:rPr>
              <a:t>), swoim amerykańskim tłumaczem Michaelem </a:t>
            </a:r>
            <a:r>
              <a:rPr lang="pl-PL" dirty="0" err="1">
                <a:effectLst/>
              </a:rPr>
              <a:t>Kandelem</a:t>
            </a:r>
            <a:r>
              <a:rPr lang="pl-PL" dirty="0">
                <a:effectLst/>
              </a:rPr>
              <a:t> (udostępniona w zbiorze </a:t>
            </a:r>
            <a:r>
              <a:rPr lang="pl-PL" i="1" dirty="0">
                <a:effectLst/>
              </a:rPr>
              <a:t>Listy albo opór materii</a:t>
            </a:r>
            <a:r>
              <a:rPr lang="pl-PL" dirty="0">
                <a:effectLst/>
              </a:rPr>
              <a:t> z 2002), a także ze swym agentem literackim na rynkach zachodnich – Austriakiem Franzem </a:t>
            </a:r>
            <a:r>
              <a:rPr lang="pl-PL" dirty="0" err="1" smtClean="0">
                <a:effectLst/>
              </a:rPr>
              <a:t>Rottensteinerem</a:t>
            </a:r>
            <a:r>
              <a:rPr lang="pl-PL" baseline="30000" dirty="0">
                <a:effectLst/>
              </a:rPr>
              <a:t>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21" y="1231642"/>
            <a:ext cx="4334661" cy="3303038"/>
          </a:xfrm>
          <a:prstGeom prst="rect">
            <a:avLst/>
          </a:prstGeom>
          <a:ln w="76200">
            <a:solidFill>
              <a:schemeClr val="tx1">
                <a:lumMod val="95000"/>
              </a:schemeClr>
            </a:solidFill>
          </a:ln>
        </p:spPr>
      </p:pic>
      <p:pic>
        <p:nvPicPr>
          <p:cNvPr id="5" name="Symbol zastępczy zawartości 4" descr="Zakochani raz i na zawsze: Stanisław Lem i jego żona Barbara | Uroda  życia.pl"/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76" y="3741578"/>
            <a:ext cx="3816350" cy="2862262"/>
          </a:xfrm>
          <a:prstGeom prst="rect">
            <a:avLst/>
          </a:prstGeom>
          <a:noFill/>
          <a:ln w="76200">
            <a:solidFill>
              <a:schemeClr val="bg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08536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42332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3946849" y="1894113"/>
            <a:ext cx="7875037" cy="4404049"/>
          </a:xfrm>
        </p:spPr>
        <p:txBody>
          <a:bodyPr>
            <a:normAutofit fontScale="62500" lnSpcReduction="20000"/>
          </a:bodyPr>
          <a:lstStyle/>
          <a:p>
            <a:pPr algn="just"/>
            <a:endParaRPr lang="pl-PL" sz="2300" dirty="0" smtClean="0">
              <a:effectLst/>
            </a:endParaRPr>
          </a:p>
          <a:p>
            <a:pPr algn="just"/>
            <a:r>
              <a:rPr lang="pl-PL" sz="2700" dirty="0" smtClean="0">
                <a:effectLst/>
              </a:rPr>
              <a:t>Lem </a:t>
            </a:r>
            <a:r>
              <a:rPr lang="pl-PL" sz="2700" dirty="0">
                <a:effectLst/>
              </a:rPr>
              <a:t>pierwszy raz poważnie zachorował z zagrożeniem życia </a:t>
            </a:r>
            <a:r>
              <a:rPr lang="pl-PL" sz="2700" dirty="0" smtClean="0">
                <a:effectLst/>
              </a:rPr>
              <a:t>i </a:t>
            </a:r>
            <a:r>
              <a:rPr lang="pl-PL" sz="2700" dirty="0">
                <a:effectLst/>
              </a:rPr>
              <a:t>był operowany w połowie lat </a:t>
            </a:r>
            <a:r>
              <a:rPr lang="pl-PL" sz="2700" dirty="0" smtClean="0">
                <a:effectLst/>
              </a:rPr>
              <a:t>70. </a:t>
            </a:r>
            <a:r>
              <a:rPr lang="pl-PL" sz="2700" dirty="0">
                <a:effectLst/>
              </a:rPr>
              <a:t>W czasie pobytu na emigracji przeszedł również kilka skomplikowanych operacji, dodatkowo cierpiał na depresję spowodowaną sytuacją w </a:t>
            </a:r>
            <a:r>
              <a:rPr lang="pl-PL" sz="2700" dirty="0" smtClean="0">
                <a:effectLst/>
              </a:rPr>
              <a:t>Polsce. </a:t>
            </a:r>
            <a:r>
              <a:rPr lang="pl-PL" sz="2700" dirty="0">
                <a:effectLst/>
              </a:rPr>
              <a:t>Pod koniec życia podupadł na zdrowiu. Chorował na cukrzycę, mdlał, zdarzały mu się krwotoki po przedawkowaniu leków. Kilka razy był </a:t>
            </a:r>
            <a:r>
              <a:rPr lang="pl-PL" sz="2700" dirty="0" smtClean="0">
                <a:effectLst/>
              </a:rPr>
              <a:t>hospitalizowany. </a:t>
            </a:r>
            <a:r>
              <a:rPr lang="pl-PL" sz="2700" dirty="0">
                <a:effectLst/>
              </a:rPr>
              <a:t>Na kilka tygodni przed śmiercią znalazł się w szpitalu z objawami niewydolności nerek </a:t>
            </a:r>
            <a:r>
              <a:rPr lang="pl-PL" sz="2700" dirty="0" smtClean="0">
                <a:effectLst/>
              </a:rPr>
              <a:t>i </a:t>
            </a:r>
            <a:r>
              <a:rPr lang="pl-PL" sz="2700" dirty="0">
                <a:effectLst/>
              </a:rPr>
              <a:t>zapalenia </a:t>
            </a:r>
            <a:r>
              <a:rPr lang="pl-PL" sz="2700" dirty="0" smtClean="0">
                <a:effectLst/>
              </a:rPr>
              <a:t>płuc.</a:t>
            </a:r>
          </a:p>
          <a:p>
            <a:pPr algn="just"/>
            <a:r>
              <a:rPr lang="pl-PL" sz="2700" dirty="0" smtClean="0">
                <a:effectLst/>
              </a:rPr>
              <a:t> </a:t>
            </a:r>
            <a:r>
              <a:rPr lang="pl-PL" sz="2700" dirty="0">
                <a:effectLst/>
              </a:rPr>
              <a:t>Zmarł 27 marca 2006 w szpitalu klinicznym Collegium </a:t>
            </a:r>
            <a:r>
              <a:rPr lang="pl-PL" sz="2700" dirty="0" err="1">
                <a:effectLst/>
              </a:rPr>
              <a:t>Medicum</a:t>
            </a:r>
            <a:r>
              <a:rPr lang="pl-PL" sz="2700" dirty="0">
                <a:effectLst/>
              </a:rPr>
              <a:t> </a:t>
            </a:r>
            <a:r>
              <a:rPr lang="pl-PL" sz="2700" dirty="0" smtClean="0">
                <a:effectLst/>
              </a:rPr>
              <a:t>UJ</a:t>
            </a:r>
            <a:r>
              <a:rPr lang="pl-PL" sz="2700" dirty="0">
                <a:effectLst/>
              </a:rPr>
              <a:t> </a:t>
            </a:r>
            <a:r>
              <a:rPr lang="pl-PL" sz="2700" dirty="0" smtClean="0">
                <a:effectLst/>
              </a:rPr>
              <a:t>w </a:t>
            </a:r>
            <a:r>
              <a:rPr lang="pl-PL" sz="2700" dirty="0">
                <a:effectLst/>
              </a:rPr>
              <a:t>Krakowie, przed ukończeniem 85 lat. 4 kwietnia 2006 zgodnie z jego ostatnią wolą urna z prochami została złożona na cmentarzu Salwatorskim w Krakowie</a:t>
            </a:r>
            <a:r>
              <a:rPr lang="pl-PL" sz="2700" dirty="0" smtClean="0">
                <a:effectLst/>
              </a:rPr>
              <a:t>.</a:t>
            </a:r>
            <a:endParaRPr lang="pl-PL" sz="2700" dirty="0">
              <a:effectLst/>
            </a:endParaRPr>
          </a:p>
          <a:p>
            <a:endParaRPr lang="pl-PL" dirty="0"/>
          </a:p>
        </p:txBody>
      </p:sp>
      <p:pic>
        <p:nvPicPr>
          <p:cNvPr id="5" name="Symbol zastępczy zawartości 4" descr="https://upload.wikimedia.org/wikipedia/commons/thumb/f/f0/Gr%C3%B3b_Stanis%C5%82awa_Lema.jpg/170px-Gr%C3%B3b_Stanis%C5%82awa_Lema.jpg">
            <a:hlinkClick r:id="rId2"/>
          </p:cNvPr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70" y="3219063"/>
            <a:ext cx="2437752" cy="295780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</p:pic>
      <p:sp>
        <p:nvSpPr>
          <p:cNvPr id="3" name="Prostokąt 2"/>
          <p:cNvSpPr/>
          <p:nvPr/>
        </p:nvSpPr>
        <p:spPr>
          <a:xfrm>
            <a:off x="317242" y="1446245"/>
            <a:ext cx="4114800" cy="1380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 żałuj, nigdy nie żałuj, że mogłeś coś zrobić w życiu, a tego nie zrobiłeś. Nie zrobiłeś, bo nie mogłeś. 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Stanisław Lem</a:t>
            </a:r>
            <a:r>
              <a:rPr lang="pl-P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Szpital Przemienienia</a:t>
            </a:r>
            <a:r>
              <a:rPr lang="pl-PL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5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19660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5402424" y="2367092"/>
            <a:ext cx="5999584" cy="3893749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effectLst/>
              </a:rPr>
              <a:t>Stanisław Lem urodził się we Lwowie najprawdopodobniej 13 września 1921 w rodzinnym mieszkaniu przy ulicy </a:t>
            </a:r>
            <a:r>
              <a:rPr lang="pl-PL" dirty="0" err="1">
                <a:effectLst/>
              </a:rPr>
              <a:t>Brajerowskiej</a:t>
            </a:r>
            <a:r>
              <a:rPr lang="pl-PL" dirty="0">
                <a:effectLst/>
              </a:rPr>
              <a:t> 4 jako jedyne dziecko Samuela Lema (inna forma – </a:t>
            </a:r>
            <a:r>
              <a:rPr lang="pl-PL" dirty="0" err="1" smtClean="0">
                <a:effectLst/>
              </a:rPr>
              <a:t>Lehm</a:t>
            </a:r>
            <a:r>
              <a:rPr lang="pl-PL" dirty="0" smtClean="0">
                <a:effectLst/>
              </a:rPr>
              <a:t>), </a:t>
            </a:r>
            <a:r>
              <a:rPr lang="pl-PL" dirty="0">
                <a:effectLst/>
              </a:rPr>
              <a:t>lwowskiego lekarza i Sabiny </a:t>
            </a:r>
            <a:r>
              <a:rPr lang="pl-PL" dirty="0" err="1" smtClean="0">
                <a:effectLst/>
              </a:rPr>
              <a:t>Woller</a:t>
            </a:r>
            <a:r>
              <a:rPr lang="pl-PL" dirty="0" smtClean="0">
                <a:effectLst/>
              </a:rPr>
              <a:t>. </a:t>
            </a:r>
            <a:r>
              <a:rPr lang="pl-PL" dirty="0">
                <a:effectLst/>
              </a:rPr>
              <a:t>Do aktu urodzenia wpisano jednak datę 12 września, aby zgodnie z przesądem uniknąć pecha. </a:t>
            </a:r>
            <a:endParaRPr lang="pl-PL" dirty="0"/>
          </a:p>
        </p:txBody>
      </p:sp>
      <p:pic>
        <p:nvPicPr>
          <p:cNvPr id="5" name="Symbol zastępczy zawartości 4" descr="https://upload.wikimedia.org/wikipedia/commons/thumb/6/68/Lwow-Brajerowska4.jpg/220px-Lwow-Brajerowska4.jpg">
            <a:hlinkClick r:id="rId2"/>
          </p:cNvPr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06" y="2467114"/>
            <a:ext cx="2484794" cy="3140584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Prostokąt 5"/>
          <p:cNvSpPr/>
          <p:nvPr/>
        </p:nvSpPr>
        <p:spPr>
          <a:xfrm>
            <a:off x="3048000" y="3058479"/>
            <a:ext cx="2559698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Kamienica, w której urodził się Stanisław Lem (dawniej ul. </a:t>
            </a:r>
            <a:r>
              <a:rPr lang="pl-PL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Brajerowska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obecnie Bohdana </a:t>
            </a:r>
            <a:r>
              <a:rPr lang="pl-PL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Łepkiego</a:t>
            </a:r>
            <a:r>
              <a:rPr lang="pl-P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58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68903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3741576" y="2136710"/>
            <a:ext cx="7536024" cy="365448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dirty="0">
                <a:effectLst/>
              </a:rPr>
              <a:t>Dzieciństwo i młodość spędził we </a:t>
            </a:r>
            <a:r>
              <a:rPr lang="pl-PL" dirty="0" smtClean="0">
                <a:effectLst/>
              </a:rPr>
              <a:t>Lwowie. </a:t>
            </a:r>
            <a:r>
              <a:rPr lang="pl-PL" dirty="0">
                <a:effectLst/>
              </a:rPr>
              <a:t>Był uczniem II Państwowego Gimnazjum im. Karola Szajnochy we Lwowie. Na początku lata 1939 zdał maturę. Po wybuchu II wojny światowej </a:t>
            </a:r>
            <a:r>
              <a:rPr lang="pl-PL" dirty="0" smtClean="0">
                <a:effectLst/>
              </a:rPr>
              <a:t>w </a:t>
            </a:r>
            <a:r>
              <a:rPr lang="pl-PL" dirty="0">
                <a:effectLst/>
              </a:rPr>
              <a:t>zaanektowanym przez Związek Radziecki </a:t>
            </a:r>
            <a:r>
              <a:rPr lang="pl-PL" dirty="0" smtClean="0">
                <a:effectLst/>
              </a:rPr>
              <a:t>Lwowie </a:t>
            </a:r>
            <a:r>
              <a:rPr lang="pl-PL" dirty="0">
                <a:effectLst/>
              </a:rPr>
              <a:t>rozpoczął w 1940 studia </a:t>
            </a:r>
            <a:r>
              <a:rPr lang="pl-PL" dirty="0" smtClean="0">
                <a:effectLst/>
              </a:rPr>
              <a:t> </a:t>
            </a:r>
            <a:r>
              <a:rPr lang="pl-PL" dirty="0">
                <a:effectLst/>
              </a:rPr>
              <a:t>na Wydziale Medycznym Uniwersytetu Lwowskiego, wydzielonym następnie w samodzielny Lwowski Instytut Medyczny. Naukę przerwała w 1941 inwazja Niemiec na ZSRR i niemiecka okupacja, podczas której zamknięto wszystkie lwowskie uczelnie. </a:t>
            </a:r>
          </a:p>
          <a:p>
            <a:endParaRPr lang="pl-PL" dirty="0"/>
          </a:p>
        </p:txBody>
      </p:sp>
      <p:pic>
        <p:nvPicPr>
          <p:cNvPr id="5" name="Symbol zastępczy zawartości 4" descr="Stanisław Lem - album - 1947 legitymacyjne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5" y="2292318"/>
            <a:ext cx="2482571" cy="3424237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9409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75597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3638938" y="2015412"/>
            <a:ext cx="8005665" cy="3993502"/>
          </a:xfrm>
        </p:spPr>
        <p:txBody>
          <a:bodyPr>
            <a:noAutofit/>
          </a:bodyPr>
          <a:lstStyle/>
          <a:p>
            <a:pPr algn="just"/>
            <a:r>
              <a:rPr lang="pl-PL" sz="1600" dirty="0" smtClean="0">
                <a:effectLst/>
              </a:rPr>
              <a:t>Pomimo </a:t>
            </a:r>
            <a:r>
              <a:rPr lang="pl-PL" sz="1600" dirty="0">
                <a:effectLst/>
              </a:rPr>
              <a:t>żydowskiego pochodzenia, wykorzystując fałszywe dokumenty jego rodzina uniknęła osadzenia w </a:t>
            </a:r>
            <a:r>
              <a:rPr lang="pl-PL" sz="1600" dirty="0" smtClean="0">
                <a:effectLst/>
              </a:rPr>
              <a:t>getcie. Lem </a:t>
            </a:r>
            <a:r>
              <a:rPr lang="pl-PL" sz="1600" dirty="0">
                <a:effectLst/>
              </a:rPr>
              <a:t>zdobył pracę jako pomocnik mechanika i </a:t>
            </a:r>
            <a:r>
              <a:rPr lang="pl-PL" sz="1600" dirty="0" smtClean="0">
                <a:effectLst/>
              </a:rPr>
              <a:t>spawacz. </a:t>
            </a:r>
            <a:r>
              <a:rPr lang="pl-PL" sz="1600" dirty="0">
                <a:effectLst/>
              </a:rPr>
              <a:t>W latach 1941–1942 współpracował z polskim ruchem oporu, przekazując mu wykradzioną podczas pozyskiwania złomu amunicję i materiały wybuchowe. Próbował się również włączyć w propagandową akcję </a:t>
            </a:r>
            <a:r>
              <a:rPr lang="pl-PL" sz="1600" dirty="0" smtClean="0">
                <a:effectLst/>
              </a:rPr>
              <a:t>„N” </a:t>
            </a:r>
            <a:r>
              <a:rPr lang="pl-PL" sz="1600" dirty="0">
                <a:effectLst/>
              </a:rPr>
              <a:t>skierowaną do żołnierzy niemieckich, jednak jego znajomość języka niemieckiego nie okazała się wystarczająco biegła. W 1943 roku </a:t>
            </a:r>
            <a:r>
              <a:rPr lang="pl-PL" sz="1600" dirty="0" smtClean="0">
                <a:effectLst/>
              </a:rPr>
              <a:t>musiał </a:t>
            </a:r>
            <a:r>
              <a:rPr lang="pl-PL" sz="1600" dirty="0">
                <a:effectLst/>
              </a:rPr>
              <a:t>zmienić tożsamość i adres zamieszkania, gdyż obawiał się aresztowania za ukrywanie wcześniej na strychu kolegi pochodzenia </a:t>
            </a:r>
            <a:r>
              <a:rPr lang="pl-PL" sz="1600" dirty="0" smtClean="0">
                <a:effectLst/>
              </a:rPr>
              <a:t>żydowskiego. </a:t>
            </a:r>
            <a:r>
              <a:rPr lang="pl-PL" sz="1600" dirty="0">
                <a:effectLst/>
              </a:rPr>
              <a:t>W 1944, po ponownym wkroczeniu do Lwowa Armii Czerwonej, kontynuował </a:t>
            </a:r>
            <a:r>
              <a:rPr lang="pl-PL" sz="1600" dirty="0" smtClean="0">
                <a:effectLst/>
              </a:rPr>
              <a:t>studia. </a:t>
            </a:r>
            <a:endParaRPr lang="pl-PL" sz="1600" dirty="0">
              <a:effectLst/>
            </a:endParaRPr>
          </a:p>
          <a:p>
            <a:pPr algn="just"/>
            <a:endParaRPr lang="pl-PL" sz="1400" dirty="0"/>
          </a:p>
        </p:txBody>
      </p:sp>
      <p:pic>
        <p:nvPicPr>
          <p:cNvPr id="5" name="Symbol zastępczy zawartości 4" descr="Stanisław Lem z ulicą w Bytomiu. Zmiany nazw | Radio Piekary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8" y="2180480"/>
            <a:ext cx="2454036" cy="3424237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88672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331580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3750906" y="2192695"/>
            <a:ext cx="7856376" cy="376956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l-PL" sz="2600" dirty="0">
                <a:effectLst/>
              </a:rPr>
              <a:t>W lipcu 1945 w ramach akcji repatriacyjnej wraz z całą rodziną wyjechał do Krakowa. Lem podjął przerwane studia medyczne na Uniwersytecie Jagiellońskim i rozpoczął trzeci rok nauki. </a:t>
            </a:r>
            <a:r>
              <a:rPr lang="pl-PL" sz="2600" dirty="0" smtClean="0">
                <a:effectLst/>
              </a:rPr>
              <a:t>Po </a:t>
            </a:r>
            <a:r>
              <a:rPr lang="pl-PL" sz="2600" dirty="0">
                <a:effectLst/>
              </a:rPr>
              <a:t>otrzymaniu absolutorium przez miesiąc odbywał obowiązkową praktykę lekarską w szpitalu. Trafił na oddział położniczy</a:t>
            </a:r>
            <a:r>
              <a:rPr lang="pl-PL" sz="2600" dirty="0" smtClean="0">
                <a:effectLst/>
              </a:rPr>
              <a:t>. Widok </a:t>
            </a:r>
            <a:r>
              <a:rPr lang="pl-PL" sz="2600" dirty="0">
                <a:effectLst/>
              </a:rPr>
              <a:t>krwawych scen był jednym z powodów, aby ostatecznie porzucić medycynę. Kolejnym powodem rozbratu z zawodem lekarza była chęć uniknięcia służby wojskowej, do której tym czasie kierowano wszystkich absolwentów studiów medycznych. Lem postanowił nie składać końcowych egzaminów i w rezultacie nie otrzymał dyplomu lekarskiego</a:t>
            </a:r>
            <a:r>
              <a:rPr lang="pl-PL" sz="2300" baseline="30000" dirty="0">
                <a:effectLst/>
              </a:rPr>
              <a:t>.</a:t>
            </a:r>
            <a:endParaRPr lang="pl-PL" sz="2300" dirty="0">
              <a:effectLst/>
            </a:endParaRPr>
          </a:p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4"/>
          <a:stretch/>
        </p:blipFill>
        <p:spPr>
          <a:xfrm>
            <a:off x="615820" y="2491274"/>
            <a:ext cx="3135085" cy="3004340"/>
          </a:xfr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8678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289250"/>
            <a:ext cx="10364451" cy="1300850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460033" y="2118050"/>
            <a:ext cx="7408506" cy="393751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l-PL" dirty="0">
                <a:effectLst/>
              </a:rPr>
              <a:t>Pierwszymi utworami Lema, które publikował jako student medycyny, były opowiadania o tematyce wojennej, okupacyjnej oraz zawierające elementy fantastyki naukowej – drukowane w latach </a:t>
            </a:r>
            <a:r>
              <a:rPr lang="pl-PL" dirty="0" smtClean="0">
                <a:effectLst/>
              </a:rPr>
              <a:t>1946–1948.</a:t>
            </a:r>
          </a:p>
          <a:p>
            <a:pPr algn="just"/>
            <a:r>
              <a:rPr lang="pl-PL" dirty="0" smtClean="0">
                <a:effectLst/>
              </a:rPr>
              <a:t>Jako </a:t>
            </a:r>
            <a:r>
              <a:rPr lang="pl-PL" dirty="0">
                <a:effectLst/>
              </a:rPr>
              <a:t>autor fantastyki zadebiutował opublikowanymi w „Tygodniku Powszechnym” opowiadaniami </a:t>
            </a:r>
            <a:r>
              <a:rPr lang="pl-PL" i="1" dirty="0">
                <a:effectLst/>
              </a:rPr>
              <a:t>Obcy</a:t>
            </a:r>
            <a:r>
              <a:rPr lang="pl-PL" dirty="0">
                <a:effectLst/>
              </a:rPr>
              <a:t>, </a:t>
            </a:r>
            <a:r>
              <a:rPr lang="pl-PL" i="1" dirty="0">
                <a:effectLst/>
              </a:rPr>
              <a:t>Ogród ciemności</a:t>
            </a:r>
            <a:r>
              <a:rPr lang="pl-PL" dirty="0">
                <a:effectLst/>
              </a:rPr>
              <a:t> i </a:t>
            </a:r>
            <a:r>
              <a:rPr lang="pl-PL" i="1" dirty="0">
                <a:effectLst/>
              </a:rPr>
              <a:t>Dzieje jednego odkrycia</a:t>
            </a:r>
            <a:r>
              <a:rPr lang="pl-PL" dirty="0">
                <a:effectLst/>
              </a:rPr>
              <a:t>; większość z tych wczesnych opowiadań ukazała się w 2005 w zbiorze </a:t>
            </a:r>
            <a:r>
              <a:rPr lang="pl-PL" i="1" dirty="0">
                <a:effectLst/>
              </a:rPr>
              <a:t>Lata czterdzieste. Dyktanda</a:t>
            </a:r>
            <a:r>
              <a:rPr lang="pl-PL" dirty="0">
                <a:effectLst/>
              </a:rPr>
              <a:t>. </a:t>
            </a:r>
            <a:endParaRPr lang="pl-PL" dirty="0" smtClean="0">
              <a:effectLst/>
            </a:endParaRPr>
          </a:p>
          <a:p>
            <a:pPr algn="just"/>
            <a:r>
              <a:rPr lang="pl-PL" dirty="0" smtClean="0">
                <a:effectLst/>
              </a:rPr>
              <a:t>W </a:t>
            </a:r>
            <a:r>
              <a:rPr lang="pl-PL" dirty="0">
                <a:effectLst/>
              </a:rPr>
              <a:t>1946 ukazała się drukowana w odcinkach w „Nowym Świecie Przygód” </a:t>
            </a:r>
            <a:r>
              <a:rPr lang="pl-PL" dirty="0" smtClean="0">
                <a:effectLst/>
              </a:rPr>
              <a:t>nowela </a:t>
            </a:r>
            <a:r>
              <a:rPr lang="pl-PL" dirty="0">
                <a:effectLst/>
              </a:rPr>
              <a:t>fantastycznonaukowa </a:t>
            </a:r>
            <a:r>
              <a:rPr lang="pl-PL" i="1" dirty="0">
                <a:effectLst/>
              </a:rPr>
              <a:t>Człowiek z </a:t>
            </a:r>
            <a:r>
              <a:rPr lang="pl-PL" i="1" dirty="0" smtClean="0">
                <a:effectLst/>
              </a:rPr>
              <a:t>Marsa</a:t>
            </a:r>
            <a:r>
              <a:rPr lang="pl-PL" dirty="0" smtClean="0">
                <a:effectLst/>
              </a:rPr>
              <a:t>, </a:t>
            </a:r>
            <a:r>
              <a:rPr lang="pl-PL" dirty="0">
                <a:effectLst/>
              </a:rPr>
              <a:t>której fabuła dotyczyła tajemniczego przybysza badanego przez ziemskich </a:t>
            </a:r>
            <a:r>
              <a:rPr lang="pl-PL" dirty="0" smtClean="0">
                <a:effectLst/>
              </a:rPr>
              <a:t>uczonych. w </a:t>
            </a:r>
            <a:r>
              <a:rPr lang="pl-PL" dirty="0">
                <a:effectLst/>
              </a:rPr>
              <a:t>formie książkowej została wydana dopiero w 1994. </a:t>
            </a:r>
            <a:endParaRPr lang="pl-PL" dirty="0" smtClean="0">
              <a:effectLst/>
            </a:endParaRPr>
          </a:p>
          <a:p>
            <a:pPr algn="just"/>
            <a:r>
              <a:rPr lang="pl-PL" dirty="0" smtClean="0">
                <a:effectLst/>
              </a:rPr>
              <a:t>W </a:t>
            </a:r>
            <a:r>
              <a:rPr lang="pl-PL" dirty="0">
                <a:effectLst/>
              </a:rPr>
              <a:t>latach 1946–1948 Lem publikował również wiersze w „Tygodniku Powszechnym”. Najlepsze z nich zostały potem przedrukowane w 1975 w książce </a:t>
            </a:r>
            <a:r>
              <a:rPr lang="pl-PL" i="1" dirty="0">
                <a:effectLst/>
              </a:rPr>
              <a:t>Wysoki Zamek. Wiersze </a:t>
            </a:r>
            <a:r>
              <a:rPr lang="pl-PL" i="1" dirty="0" smtClean="0">
                <a:effectLst/>
              </a:rPr>
              <a:t>młodzieńcze</a:t>
            </a:r>
            <a:r>
              <a:rPr lang="pl-PL" dirty="0" smtClean="0">
                <a:effectLst/>
              </a:rPr>
              <a:t>. Dzięki </a:t>
            </a:r>
            <a:r>
              <a:rPr lang="pl-PL" dirty="0">
                <a:effectLst/>
              </a:rPr>
              <a:t>znajomości z Wisławą Szymborską pisywał w tym czasie także fraszki do humorystycznego pisma śląskiego „</a:t>
            </a:r>
            <a:r>
              <a:rPr lang="pl-PL" dirty="0" err="1">
                <a:effectLst/>
              </a:rPr>
              <a:t>Kocynder</a:t>
            </a:r>
            <a:r>
              <a:rPr lang="pl-PL" dirty="0">
                <a:effectLst/>
              </a:rPr>
              <a:t>”. </a:t>
            </a:r>
          </a:p>
          <a:p>
            <a:endParaRPr lang="pl-PL" dirty="0"/>
          </a:p>
        </p:txBody>
      </p:sp>
      <p:sp>
        <p:nvSpPr>
          <p:cNvPr id="7" name="AutoShape 2" descr="Człowiek z Marsa - wydanie &quot;klubowe&quot;"/>
          <p:cNvSpPr>
            <a:spLocks noChangeAspect="1" noChangeArrowheads="1"/>
          </p:cNvSpPr>
          <p:nvPr/>
        </p:nvSpPr>
        <p:spPr bwMode="auto">
          <a:xfrm>
            <a:off x="155575" y="-914400"/>
            <a:ext cx="1371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4" descr="Człowiek z Marsa - wydanie &quot;klubowe&quot;"/>
          <p:cNvSpPr>
            <a:spLocks noChangeAspect="1" noChangeArrowheads="1"/>
          </p:cNvSpPr>
          <p:nvPr/>
        </p:nvSpPr>
        <p:spPr bwMode="auto">
          <a:xfrm>
            <a:off x="307975" y="-762000"/>
            <a:ext cx="1371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1" y="3049764"/>
            <a:ext cx="2430996" cy="3460307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70" y="2250491"/>
            <a:ext cx="2284631" cy="3424237"/>
          </a:xfr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t="12925"/>
          <a:stretch/>
        </p:blipFill>
        <p:spPr>
          <a:xfrm>
            <a:off x="769492" y="1590099"/>
            <a:ext cx="1820165" cy="2372511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3858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434218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3933586" y="1922107"/>
            <a:ext cx="7617712" cy="408680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dirty="0">
                <a:effectLst/>
              </a:rPr>
              <a:t>Pierwszą powieścią w dorobku pisarza był utwór współczesny </a:t>
            </a:r>
            <a:r>
              <a:rPr lang="pl-PL" i="1" dirty="0">
                <a:effectLst/>
              </a:rPr>
              <a:t>Szpital przemienienia</a:t>
            </a:r>
            <a:r>
              <a:rPr lang="pl-PL" dirty="0">
                <a:effectLst/>
              </a:rPr>
              <a:t>, który pisarz ukończył w </a:t>
            </a:r>
            <a:r>
              <a:rPr lang="pl-PL" dirty="0" smtClean="0">
                <a:effectLst/>
              </a:rPr>
              <a:t>1948. Akcja </a:t>
            </a:r>
            <a:r>
              <a:rPr lang="pl-PL" dirty="0">
                <a:effectLst/>
              </a:rPr>
              <a:t>rozgrywa się w sanatorium dla psychicznie chorych likwidowanym przez Niemców w 1940. Powieść nie doczekała się publikacji przez kilka najbliższych lat. Było to spowodowane zablokowaniem wydania tej pozycji przez redakcję wydawnictwa „Książka i Wiedza”, która zażądała dopisania do </a:t>
            </a:r>
            <a:r>
              <a:rPr lang="pl-PL" i="1" dirty="0">
                <a:effectLst/>
              </a:rPr>
              <a:t>Szpitala…</a:t>
            </a:r>
            <a:r>
              <a:rPr lang="pl-PL" dirty="0">
                <a:effectLst/>
              </a:rPr>
              <a:t> dwóch kolejnych części, by całość była zgodna z ówczesną linią </a:t>
            </a:r>
            <a:r>
              <a:rPr lang="pl-PL" dirty="0" smtClean="0">
                <a:effectLst/>
              </a:rPr>
              <a:t>ideologiczną. </a:t>
            </a:r>
            <a:r>
              <a:rPr lang="pl-PL" dirty="0">
                <a:effectLst/>
              </a:rPr>
              <a:t>Wszystkie trzy części, ukończone ostatecznie w 1950, mogły się ostatecznie ukazać pod tytułem </a:t>
            </a:r>
            <a:r>
              <a:rPr lang="pl-PL" i="1" dirty="0">
                <a:effectLst/>
              </a:rPr>
              <a:t>Czas nieutracony</a:t>
            </a:r>
            <a:r>
              <a:rPr lang="pl-PL" dirty="0">
                <a:effectLst/>
              </a:rPr>
              <a:t> nakładem Wydawnictwa Literackiego w 1955. </a:t>
            </a:r>
            <a:endParaRPr lang="pl-PL" dirty="0" smtClean="0">
              <a:effectLst/>
            </a:endParaRPr>
          </a:p>
          <a:p>
            <a:pPr algn="just"/>
            <a:r>
              <a:rPr lang="pl-PL" dirty="0" smtClean="0">
                <a:effectLst/>
              </a:rPr>
              <a:t>Jako </a:t>
            </a:r>
            <a:r>
              <a:rPr lang="pl-PL" dirty="0">
                <a:effectLst/>
              </a:rPr>
              <a:t>samodzielna powieść </a:t>
            </a:r>
            <a:r>
              <a:rPr lang="pl-PL" i="1" dirty="0">
                <a:effectLst/>
              </a:rPr>
              <a:t>Szpital przemienienia</a:t>
            </a:r>
            <a:r>
              <a:rPr lang="pl-PL" dirty="0">
                <a:effectLst/>
              </a:rPr>
              <a:t>, pozbawiona wcześniejszych ingerencji w pierwotną postać, została wydana dopiero w 1975. 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5" y="1819471"/>
            <a:ext cx="3019811" cy="4077476"/>
          </a:xfr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462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382555"/>
            <a:ext cx="10364451" cy="1296955"/>
          </a:xfrm>
        </p:spPr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lem</a:t>
            </a:r>
            <a:r>
              <a:rPr lang="pl-PL" dirty="0" smtClean="0"/>
              <a:t> – życie i twórczość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497355" y="1679510"/>
            <a:ext cx="7175241" cy="44693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l-PL" dirty="0">
                <a:effectLst/>
              </a:rPr>
              <a:t>W latach 1948–1950 pracował jako młodszy asystent w Konwersatorium Naukoznawczym Asystentów Uniwersytetu Jagiellońskiego. Lem pisał pod pseudonimem recenzje książek naukowych i przegląd prasy w wydawanym przez Konwersatorium miesięczniku „Życie </a:t>
            </a:r>
            <a:r>
              <a:rPr lang="pl-PL" dirty="0" smtClean="0">
                <a:effectLst/>
              </a:rPr>
              <a:t>Nauki”.</a:t>
            </a:r>
          </a:p>
          <a:p>
            <a:pPr algn="just"/>
            <a:r>
              <a:rPr lang="pl-PL" dirty="0" smtClean="0">
                <a:effectLst/>
              </a:rPr>
              <a:t>Podczas </a:t>
            </a:r>
            <a:r>
              <a:rPr lang="pl-PL" dirty="0">
                <a:effectLst/>
              </a:rPr>
              <a:t>pobytu w Zakopanem latem 1950 Stanisław Lem spotkał przypadkiem ówczesnego prezesa Spółdzielni Wydawniczej „Czytelnik” – Jerzego Pańskiego, z którym dyskutował o braku polskiej literatury fantastycznej. Za jego namową napisał w krótkim czasie powieść </a:t>
            </a:r>
            <a:r>
              <a:rPr lang="pl-PL" i="1" dirty="0">
                <a:effectLst/>
              </a:rPr>
              <a:t>Astronauci</a:t>
            </a:r>
            <a:r>
              <a:rPr lang="pl-PL" dirty="0">
                <a:effectLst/>
              </a:rPr>
              <a:t>, która została wydana </a:t>
            </a:r>
            <a:r>
              <a:rPr lang="pl-PL" dirty="0" smtClean="0">
                <a:effectLst/>
              </a:rPr>
              <a:t> </a:t>
            </a:r>
            <a:r>
              <a:rPr lang="pl-PL" dirty="0">
                <a:effectLst/>
              </a:rPr>
              <a:t>w </a:t>
            </a:r>
            <a:r>
              <a:rPr lang="pl-PL" dirty="0" smtClean="0">
                <a:effectLst/>
              </a:rPr>
              <a:t>1951. </a:t>
            </a:r>
            <a:r>
              <a:rPr lang="pl-PL" dirty="0">
                <a:effectLst/>
              </a:rPr>
              <a:t>Debiut książkowy Lema – fantastyczna opowieść o losie wyprawy na Wenus – okazał się bestsellerem, wielokrotnie </a:t>
            </a:r>
            <a:r>
              <a:rPr lang="pl-PL" dirty="0" smtClean="0">
                <a:effectLst/>
              </a:rPr>
              <a:t>dodrukowywanym. </a:t>
            </a:r>
            <a:r>
              <a:rPr lang="pl-PL" dirty="0">
                <a:effectLst/>
              </a:rPr>
              <a:t>Po jej wydaniu pisarz został przyjęty do Związku Literatów </a:t>
            </a:r>
            <a:r>
              <a:rPr lang="pl-PL" dirty="0" smtClean="0">
                <a:effectLst/>
              </a:rPr>
              <a:t>Polskich.</a:t>
            </a:r>
            <a:endParaRPr lang="pl-PL" dirty="0"/>
          </a:p>
        </p:txBody>
      </p:sp>
      <p:pic>
        <p:nvPicPr>
          <p:cNvPr id="7" name="Obraz 6" descr="Rok 2021 ogłoszony rokiem Stanisława Lem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0" y="1825540"/>
            <a:ext cx="4089795" cy="30238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76200">
            <a:solidFill>
              <a:schemeClr val="tx1"/>
            </a:solidFill>
          </a:ln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25"/>
          <a:stretch/>
        </p:blipFill>
        <p:spPr>
          <a:xfrm>
            <a:off x="1108848" y="3841328"/>
            <a:ext cx="2388637" cy="2820729"/>
          </a:xfr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666827"/>
      </p:ext>
    </p:extLst>
  </p:cSld>
  <p:clrMapOvr>
    <a:masterClrMapping/>
  </p:clrMapOvr>
</p:sld>
</file>

<file path=ppt/theme/theme1.xml><?xml version="1.0" encoding="utf-8"?>
<a:theme xmlns:a="http://schemas.openxmlformats.org/drawingml/2006/main" name="Kropla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496</TotalTime>
  <Words>2766</Words>
  <Application>Microsoft Office PowerPoint</Application>
  <PresentationFormat>Panoramiczny</PresentationFormat>
  <Paragraphs>86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Tw Cen MT</vt:lpstr>
      <vt:lpstr>Kropla</vt:lpstr>
      <vt:lpstr>STANISŁAW LEM</vt:lpstr>
      <vt:lpstr>Rok 2021 rokiem Stanisława Lema. 100. rocznica urodzin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twórczość</vt:lpstr>
      <vt:lpstr>Stanisław lem – życie i twórczośc</vt:lpstr>
      <vt:lpstr>Stanisław lem – życie i twórczość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User1</dc:creator>
  <cp:lastModifiedBy>User1</cp:lastModifiedBy>
  <cp:revision>62</cp:revision>
  <dcterms:created xsi:type="dcterms:W3CDTF">2021-01-25T10:34:51Z</dcterms:created>
  <dcterms:modified xsi:type="dcterms:W3CDTF">2021-06-10T11:52:58Z</dcterms:modified>
</cp:coreProperties>
</file>